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ED8EF8-F442-4B07-A1BB-2A004C45729D}">
  <a:tblStyle styleId="{ADED8EF8-F442-4B07-A1BB-2A004C4572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736F04-8AA7-4D66-B9AA-7FD53C74AF7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412"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9b178aa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g369b178aa6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g369b178aa69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
        <p:nvSpPr>
          <p:cNvPr id="56" name="Google Shape;56;g369b178aa69_0_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69b178aa6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369b178aa6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69d75ac93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69d75ac93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69b178aa69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369b178aa69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369b178aa69_0_1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213" name="Google Shape;213;g369b178aa69_0_13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69b178aa6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369b178aa69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69b178aa69_0_1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243" name="Google Shape;243;g369b178aa69_0_14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69b178aa6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369b178aa69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369b178aa69_0_1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257" name="Google Shape;257;g369b178aa69_0_16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69b178aa6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g369b178aa69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369b178aa69_0_1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271" name="Google Shape;271;g369b178aa69_0_19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69b178aa69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369b178aa69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369b178aa69_0_2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285" name="Google Shape;285;g369b178aa69_0_21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69b178aa69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369b178aa69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369b178aa69_0_2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301" name="Google Shape;301;g369b178aa69_0_22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69b178aa69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369b178aa69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369b178aa69_0_2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336" name="Google Shape;336;g369b178aa69_0_24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69b178aa6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369b178aa69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a:solidFill>
                <a:srgbClr val="2A414E"/>
              </a:solidFill>
              <a:latin typeface="Calibri"/>
              <a:ea typeface="Calibri"/>
              <a:cs typeface="Calibri"/>
              <a:sym typeface="Calibri"/>
            </a:endParaRPr>
          </a:p>
          <a:p>
            <a:pPr marL="0" lvl="0" indent="0" algn="l" rtl="0">
              <a:spcBef>
                <a:spcPts val="0"/>
              </a:spcBef>
              <a:spcAft>
                <a:spcPts val="0"/>
              </a:spcAft>
              <a:buNone/>
            </a:pPr>
            <a:endParaRPr/>
          </a:p>
        </p:txBody>
      </p:sp>
      <p:sp>
        <p:nvSpPr>
          <p:cNvPr id="349" name="Google Shape;349;g369b178aa69_0_2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69b178aa6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369b178aa69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g369b178aa69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72" name="Google Shape;72;g369b178aa69_0_13: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69b178aa69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369b178aa69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69b178aa69_0_3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
        <p:nvSpPr>
          <p:cNvPr id="363" name="Google Shape;363;g369b178aa69_0_30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69b178aa69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369b178aa69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69b178aa69_0_3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377" name="Google Shape;377;g369b178aa69_0_32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69b178aa69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69b178aa69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369b178aa69_0_3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392" name="Google Shape;392;g369b178aa69_0_333: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6b007ba4ff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6b007ba4ff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69b178aa6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369b178aa69_0_3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369b178aa69_0_3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415" name="Google Shape;415;g369b178aa69_0_34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69b178aa6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369b178aa69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369b178aa69_0_2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
        <p:nvSpPr>
          <p:cNvPr id="429" name="Google Shape;429;g369b178aa69_0_29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6b007ba4ff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6b007ba4ff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6b007ba4ff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6b007ba4ff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6b007ba4ff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6b007ba4ff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b007ba4ff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b007ba4ff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9b178aa6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g369b178aa69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a:solidFill>
                <a:srgbClr val="2A414E"/>
              </a:solidFill>
              <a:latin typeface="Calibri"/>
              <a:ea typeface="Calibri"/>
              <a:cs typeface="Calibri"/>
              <a:sym typeface="Calibri"/>
            </a:endParaRPr>
          </a:p>
          <a:p>
            <a:pPr marL="0" lvl="0" indent="0" algn="l" rtl="0">
              <a:spcBef>
                <a:spcPts val="0"/>
              </a:spcBef>
              <a:spcAft>
                <a:spcPts val="0"/>
              </a:spcAft>
              <a:buNone/>
            </a:pPr>
            <a:endParaRPr/>
          </a:p>
        </p:txBody>
      </p:sp>
      <p:sp>
        <p:nvSpPr>
          <p:cNvPr id="86" name="Google Shape;86;g369b178aa69_0_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69b178aa69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g369b178aa69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369b178aa69_0_3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480" name="Google Shape;480;g369b178aa69_0_35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69b178aa6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69b178aa69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369b178aa69_0_3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
        <p:nvSpPr>
          <p:cNvPr id="493" name="Google Shape;493;g369b178aa69_0_36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69b178aa69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g369b178aa69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369b178aa69_0_3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
        <p:nvSpPr>
          <p:cNvPr id="506" name="Google Shape;506;g369b178aa69_0_38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69b178aa69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369b178aa69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369b178aa69_0_4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
        <p:nvSpPr>
          <p:cNvPr id="534" name="Google Shape;534;g369b178aa69_0_40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9b178aa6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g369b178aa6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69b178aa6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369b178aa6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9b178aa6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369b178aa69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369b178aa69_0_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
        <p:nvSpPr>
          <p:cNvPr id="126" name="Google Shape;126;g369b178aa69_0_5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69b178aa6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369b178aa69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369b178aa69_0_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140" name="Google Shape;140;g369b178aa69_0_6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9b178aa69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369b178aa69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369b178aa69_0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
        <p:nvSpPr>
          <p:cNvPr id="153" name="Google Shape;153;g369b178aa69_0_7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69b178aa6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369b178aa69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369b178aa69_0_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166" name="Google Shape;166;g369b178aa69_0_8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p:cSld name="Blank">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4188053" y="3195951"/>
            <a:ext cx="155400" cy="147000"/>
          </a:xfrm>
          <a:prstGeom prst="rect">
            <a:avLst/>
          </a:prstGeom>
          <a:noFill/>
          <a:ln>
            <a:noFill/>
          </a:ln>
        </p:spPr>
        <p:txBody>
          <a:bodyPr spcFirstLastPara="1" wrap="square" lIns="91425" tIns="45700" rIns="91425" bIns="45700" anchor="t" anchorCtr="0">
            <a:normAutofit fontScale="70000" lnSpcReduction="20000"/>
          </a:bodyPr>
          <a:lstStyle>
            <a:lvl1pPr marL="0" marR="0" lvl="0" indent="0" algn="l">
              <a:spcBef>
                <a:spcPts val="0"/>
              </a:spcBef>
              <a:buNone/>
              <a:defRPr sz="600">
                <a:solidFill>
                  <a:schemeClr val="dk1"/>
                </a:solidFill>
                <a:latin typeface="Arial"/>
                <a:ea typeface="Arial"/>
                <a:cs typeface="Arial"/>
                <a:sym typeface="Arial"/>
              </a:defRPr>
            </a:lvl1pPr>
            <a:lvl2pPr marL="0" marR="0" lvl="1" indent="0" algn="l">
              <a:spcBef>
                <a:spcPts val="0"/>
              </a:spcBef>
              <a:buNone/>
              <a:defRPr sz="600">
                <a:solidFill>
                  <a:schemeClr val="dk1"/>
                </a:solidFill>
                <a:latin typeface="Arial"/>
                <a:ea typeface="Arial"/>
                <a:cs typeface="Arial"/>
                <a:sym typeface="Arial"/>
              </a:defRPr>
            </a:lvl2pPr>
            <a:lvl3pPr marL="0" marR="0" lvl="2" indent="0" algn="l">
              <a:spcBef>
                <a:spcPts val="0"/>
              </a:spcBef>
              <a:buNone/>
              <a:defRPr sz="600">
                <a:solidFill>
                  <a:schemeClr val="dk1"/>
                </a:solidFill>
                <a:latin typeface="Arial"/>
                <a:ea typeface="Arial"/>
                <a:cs typeface="Arial"/>
                <a:sym typeface="Arial"/>
              </a:defRPr>
            </a:lvl3pPr>
            <a:lvl4pPr marL="0" marR="0" lvl="3" indent="0" algn="l">
              <a:spcBef>
                <a:spcPts val="0"/>
              </a:spcBef>
              <a:buNone/>
              <a:defRPr sz="600">
                <a:solidFill>
                  <a:schemeClr val="dk1"/>
                </a:solidFill>
                <a:latin typeface="Arial"/>
                <a:ea typeface="Arial"/>
                <a:cs typeface="Arial"/>
                <a:sym typeface="Arial"/>
              </a:defRPr>
            </a:lvl4pPr>
            <a:lvl5pPr marL="0" marR="0" lvl="4" indent="0" algn="l">
              <a:spcBef>
                <a:spcPts val="0"/>
              </a:spcBef>
              <a:buNone/>
              <a:defRPr sz="600">
                <a:solidFill>
                  <a:schemeClr val="dk1"/>
                </a:solidFill>
                <a:latin typeface="Arial"/>
                <a:ea typeface="Arial"/>
                <a:cs typeface="Arial"/>
                <a:sym typeface="Arial"/>
              </a:defRPr>
            </a:lvl5pPr>
            <a:lvl6pPr marL="0" marR="0" lvl="5" indent="0" algn="l">
              <a:spcBef>
                <a:spcPts val="0"/>
              </a:spcBef>
              <a:buNone/>
              <a:defRPr sz="600">
                <a:solidFill>
                  <a:schemeClr val="dk1"/>
                </a:solidFill>
                <a:latin typeface="Arial"/>
                <a:ea typeface="Arial"/>
                <a:cs typeface="Arial"/>
                <a:sym typeface="Arial"/>
              </a:defRPr>
            </a:lvl6pPr>
            <a:lvl7pPr marL="0" marR="0" lvl="6" indent="0" algn="l">
              <a:spcBef>
                <a:spcPts val="0"/>
              </a:spcBef>
              <a:buNone/>
              <a:defRPr sz="600">
                <a:solidFill>
                  <a:schemeClr val="dk1"/>
                </a:solidFill>
                <a:latin typeface="Arial"/>
                <a:ea typeface="Arial"/>
                <a:cs typeface="Arial"/>
                <a:sym typeface="Arial"/>
              </a:defRPr>
            </a:lvl7pPr>
            <a:lvl8pPr marL="0" marR="0" lvl="7" indent="0" algn="l">
              <a:spcBef>
                <a:spcPts val="0"/>
              </a:spcBef>
              <a:buNone/>
              <a:defRPr sz="600">
                <a:solidFill>
                  <a:schemeClr val="dk1"/>
                </a:solidFill>
                <a:latin typeface="Arial"/>
                <a:ea typeface="Arial"/>
                <a:cs typeface="Arial"/>
                <a:sym typeface="Arial"/>
              </a:defRPr>
            </a:lvl8pPr>
            <a:lvl9pPr marL="0" marR="0" lvl="8" indent="0" algn="l">
              <a:spcBef>
                <a:spcPts val="0"/>
              </a:spcBef>
              <a:buNone/>
              <a:defRPr sz="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10" Type="http://schemas.openxmlformats.org/officeDocument/2006/relationships/image" Target="../media/image8.png"/><Relationship Id="rId4" Type="http://schemas.openxmlformats.org/officeDocument/2006/relationships/image" Target="../media/image2.gif"/><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29.gif"/></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5.png"/><Relationship Id="rId7"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1.gif"/><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3.png"/><Relationship Id="rId4" Type="http://schemas.openxmlformats.org/officeDocument/2006/relationships/image" Target="../media/image52.gif"/></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 name="Google Shape;59;p14"/>
          <p:cNvSpPr txBox="1"/>
          <p:nvPr/>
        </p:nvSpPr>
        <p:spPr>
          <a:xfrm>
            <a:off x="-607342" y="716650"/>
            <a:ext cx="8610600" cy="1339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endParaRPr sz="400">
              <a:solidFill>
                <a:srgbClr val="CC0000"/>
              </a:solidFill>
            </a:endParaRPr>
          </a:p>
          <a:p>
            <a:pPr marL="0" marR="0" lvl="0" indent="0" algn="ctr" rtl="0">
              <a:spcBef>
                <a:spcPts val="0"/>
              </a:spcBef>
              <a:spcAft>
                <a:spcPts val="0"/>
              </a:spcAft>
              <a:buNone/>
            </a:pPr>
            <a:r>
              <a:rPr lang="en" sz="4400" b="1" i="0" u="none" strike="noStrike" cap="none">
                <a:solidFill>
                  <a:srgbClr val="0C0C0C"/>
                </a:solidFill>
              </a:rPr>
              <a:t>ICICI Prudentia</a:t>
            </a:r>
            <a:r>
              <a:rPr lang="en" sz="4400" b="1">
                <a:solidFill>
                  <a:srgbClr val="0C0C0C"/>
                </a:solidFill>
              </a:rPr>
              <a:t>l</a:t>
            </a:r>
            <a:r>
              <a:rPr lang="en" sz="4400" b="1" i="0" u="none" strike="noStrike" cap="none">
                <a:solidFill>
                  <a:srgbClr val="0C0C0C"/>
                </a:solidFill>
              </a:rPr>
              <a:t> </a:t>
            </a:r>
            <a:br>
              <a:rPr lang="en" sz="4700" b="1" i="0" u="none" strike="noStrike" cap="none">
                <a:solidFill>
                  <a:srgbClr val="CC0000"/>
                </a:solidFill>
              </a:rPr>
            </a:br>
            <a:r>
              <a:rPr lang="en" sz="3300" b="1" i="0" u="none" strike="noStrike" cap="none">
                <a:solidFill>
                  <a:srgbClr val="990000"/>
                </a:solidFill>
              </a:rPr>
              <a:t>iProtect Smart </a:t>
            </a:r>
            <a:r>
              <a:rPr lang="en" sz="3300" b="1">
                <a:solidFill>
                  <a:srgbClr val="990000"/>
                </a:solidFill>
              </a:rPr>
              <a:t>P</a:t>
            </a:r>
            <a:r>
              <a:rPr lang="en" sz="3300" b="1" i="0" u="none" strike="noStrike" cap="none">
                <a:solidFill>
                  <a:srgbClr val="990000"/>
                </a:solidFill>
              </a:rPr>
              <a:t>lus</a:t>
            </a:r>
            <a:endParaRPr sz="100">
              <a:solidFill>
                <a:srgbClr val="990000"/>
              </a:solidFill>
            </a:endParaRPr>
          </a:p>
        </p:txBody>
      </p:sp>
      <p:pic>
        <p:nvPicPr>
          <p:cNvPr id="60" name="Google Shape;60;p14"/>
          <p:cNvPicPr preferRelativeResize="0"/>
          <p:nvPr/>
        </p:nvPicPr>
        <p:blipFill rotWithShape="1">
          <a:blip r:embed="rId3">
            <a:alphaModFix/>
          </a:blip>
          <a:srcRect/>
          <a:stretch/>
        </p:blipFill>
        <p:spPr>
          <a:xfrm>
            <a:off x="7904352" y="312963"/>
            <a:ext cx="1230875" cy="135713"/>
          </a:xfrm>
          <a:prstGeom prst="rect">
            <a:avLst/>
          </a:prstGeom>
          <a:noFill/>
          <a:ln>
            <a:noFill/>
          </a:ln>
        </p:spPr>
      </p:pic>
      <p:pic>
        <p:nvPicPr>
          <p:cNvPr id="61" name="Google Shape;61;p14"/>
          <p:cNvPicPr preferRelativeResize="0"/>
          <p:nvPr/>
        </p:nvPicPr>
        <p:blipFill rotWithShape="1">
          <a:blip r:embed="rId4">
            <a:alphaModFix/>
          </a:blip>
          <a:srcRect/>
          <a:stretch/>
        </p:blipFill>
        <p:spPr>
          <a:xfrm>
            <a:off x="4515682" y="2459533"/>
            <a:ext cx="3629297" cy="1733591"/>
          </a:xfrm>
          <a:prstGeom prst="rect">
            <a:avLst/>
          </a:prstGeom>
          <a:noFill/>
          <a:ln>
            <a:noFill/>
          </a:ln>
        </p:spPr>
      </p:pic>
      <p:pic>
        <p:nvPicPr>
          <p:cNvPr id="62" name="Google Shape;62;p14" descr="moneydge Insurance| Protection against all calamities"/>
          <p:cNvPicPr preferRelativeResize="0"/>
          <p:nvPr/>
        </p:nvPicPr>
        <p:blipFill rotWithShape="1">
          <a:blip r:embed="rId5">
            <a:alphaModFix/>
          </a:blip>
          <a:srcRect/>
          <a:stretch/>
        </p:blipFill>
        <p:spPr>
          <a:xfrm>
            <a:off x="1363500" y="2459533"/>
            <a:ext cx="3152163" cy="1733592"/>
          </a:xfrm>
          <a:prstGeom prst="rect">
            <a:avLst/>
          </a:prstGeom>
          <a:noFill/>
          <a:ln>
            <a:noFill/>
          </a:ln>
        </p:spPr>
      </p:pic>
      <p:pic>
        <p:nvPicPr>
          <p:cNvPr id="63" name="Google Shape;63;p14"/>
          <p:cNvPicPr preferRelativeResize="0"/>
          <p:nvPr/>
        </p:nvPicPr>
        <p:blipFill rotWithShape="1">
          <a:blip r:embed="rId6">
            <a:alphaModFix/>
          </a:blip>
          <a:srcRect/>
          <a:stretch/>
        </p:blipFill>
        <p:spPr>
          <a:xfrm>
            <a:off x="7895575" y="59175"/>
            <a:ext cx="1248425" cy="253800"/>
          </a:xfrm>
          <a:prstGeom prst="rect">
            <a:avLst/>
          </a:prstGeom>
          <a:noFill/>
          <a:ln>
            <a:noFill/>
          </a:ln>
        </p:spPr>
      </p:pic>
      <p:pic>
        <p:nvPicPr>
          <p:cNvPr id="64" name="Google Shape;64;p14"/>
          <p:cNvPicPr preferRelativeResize="0"/>
          <p:nvPr/>
        </p:nvPicPr>
        <p:blipFill rotWithShape="1">
          <a:blip r:embed="rId7">
            <a:alphaModFix/>
          </a:blip>
          <a:srcRect l="8427" t="5881" r="4427" b="7501"/>
          <a:stretch/>
        </p:blipFill>
        <p:spPr>
          <a:xfrm>
            <a:off x="4856150" y="2459525"/>
            <a:ext cx="3296900" cy="1733600"/>
          </a:xfrm>
          <a:prstGeom prst="rect">
            <a:avLst/>
          </a:prstGeom>
          <a:noFill/>
          <a:ln>
            <a:noFill/>
          </a:ln>
        </p:spPr>
      </p:pic>
      <p:pic>
        <p:nvPicPr>
          <p:cNvPr id="65" name="Google Shape;65;p14"/>
          <p:cNvPicPr preferRelativeResize="0"/>
          <p:nvPr/>
        </p:nvPicPr>
        <p:blipFill>
          <a:blip r:embed="rId8">
            <a:alphaModFix/>
          </a:blip>
          <a:stretch>
            <a:fillRect/>
          </a:stretch>
        </p:blipFill>
        <p:spPr>
          <a:xfrm>
            <a:off x="1363500" y="2459525"/>
            <a:ext cx="3492653" cy="1733594"/>
          </a:xfrm>
          <a:prstGeom prst="rect">
            <a:avLst/>
          </a:prstGeom>
          <a:noFill/>
          <a:ln>
            <a:noFill/>
          </a:ln>
        </p:spPr>
      </p:pic>
      <p:pic>
        <p:nvPicPr>
          <p:cNvPr id="66" name="Google Shape;66;p14"/>
          <p:cNvPicPr preferRelativeResize="0"/>
          <p:nvPr/>
        </p:nvPicPr>
        <p:blipFill>
          <a:blip r:embed="rId9">
            <a:alphaModFix/>
          </a:blip>
          <a:stretch>
            <a:fillRect/>
          </a:stretch>
        </p:blipFill>
        <p:spPr>
          <a:xfrm>
            <a:off x="4856150" y="2459525"/>
            <a:ext cx="3296900" cy="1677175"/>
          </a:xfrm>
          <a:prstGeom prst="rect">
            <a:avLst/>
          </a:prstGeom>
          <a:noFill/>
          <a:ln>
            <a:noFill/>
          </a:ln>
        </p:spPr>
      </p:pic>
      <p:pic>
        <p:nvPicPr>
          <p:cNvPr id="67" name="Google Shape;67;p14"/>
          <p:cNvPicPr preferRelativeResize="0"/>
          <p:nvPr/>
        </p:nvPicPr>
        <p:blipFill>
          <a:blip r:embed="rId10">
            <a:alphaModFix/>
          </a:blip>
          <a:stretch>
            <a:fillRect/>
          </a:stretch>
        </p:blipFill>
        <p:spPr>
          <a:xfrm>
            <a:off x="5834550" y="902875"/>
            <a:ext cx="991561" cy="966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3"/>
          <p:cNvPicPr preferRelativeResize="0"/>
          <p:nvPr/>
        </p:nvPicPr>
        <p:blipFill rotWithShape="1">
          <a:blip r:embed="rId3">
            <a:alphaModFix/>
          </a:blip>
          <a:srcRect t="3479" b="61012"/>
          <a:stretch/>
        </p:blipFill>
        <p:spPr>
          <a:xfrm>
            <a:off x="4797800" y="946625"/>
            <a:ext cx="3581825" cy="3795199"/>
          </a:xfrm>
          <a:prstGeom prst="rect">
            <a:avLst/>
          </a:prstGeom>
          <a:noFill/>
          <a:ln>
            <a:noFill/>
          </a:ln>
        </p:spPr>
      </p:pic>
      <p:sp>
        <p:nvSpPr>
          <p:cNvPr id="181" name="Google Shape;181;p23"/>
          <p:cNvSpPr txBox="1"/>
          <p:nvPr/>
        </p:nvSpPr>
        <p:spPr>
          <a:xfrm>
            <a:off x="-1776665" y="240137"/>
            <a:ext cx="8215200" cy="35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2700" b="1" i="0" u="none" strike="noStrike" cap="none">
                <a:solidFill>
                  <a:srgbClr val="000000"/>
                </a:solidFill>
                <a:latin typeface="Trebuchet MS"/>
                <a:ea typeface="Trebuchet MS"/>
                <a:cs typeface="Trebuchet MS"/>
                <a:sym typeface="Trebuchet MS"/>
              </a:rPr>
              <a:t>Claim Service Guarantee</a:t>
            </a:r>
            <a:endParaRPr/>
          </a:p>
        </p:txBody>
      </p:sp>
      <p:sp>
        <p:nvSpPr>
          <p:cNvPr id="182" name="Google Shape;182;p23"/>
          <p:cNvSpPr txBox="1"/>
          <p:nvPr/>
        </p:nvSpPr>
        <p:spPr>
          <a:xfrm>
            <a:off x="389850" y="946625"/>
            <a:ext cx="4099500" cy="351900"/>
          </a:xfrm>
          <a:prstGeom prst="rect">
            <a:avLst/>
          </a:prstGeom>
          <a:noFill/>
          <a:ln>
            <a:noFill/>
          </a:ln>
        </p:spPr>
        <p:txBody>
          <a:bodyPr spcFirstLastPara="1" wrap="square" lIns="14275" tIns="14275" rIns="14275" bIns="14275" anchor="t" anchorCtr="0">
            <a:noAutofit/>
          </a:bodyPr>
          <a:lstStyle/>
          <a:p>
            <a:pPr marL="0" marR="0" lvl="0" indent="0" algn="l" rtl="0">
              <a:lnSpc>
                <a:spcPct val="100000"/>
              </a:lnSpc>
              <a:spcBef>
                <a:spcPts val="0"/>
              </a:spcBef>
              <a:spcAft>
                <a:spcPts val="0"/>
              </a:spcAft>
              <a:buNone/>
            </a:pPr>
            <a:endParaRPr>
              <a:solidFill>
                <a:srgbClr val="38761D"/>
              </a:solidFill>
            </a:endParaRPr>
          </a:p>
        </p:txBody>
      </p:sp>
      <p:sp>
        <p:nvSpPr>
          <p:cNvPr id="183" name="Google Shape;183;p23"/>
          <p:cNvSpPr txBox="1"/>
          <p:nvPr/>
        </p:nvSpPr>
        <p:spPr>
          <a:xfrm>
            <a:off x="357450" y="4389925"/>
            <a:ext cx="4164300" cy="351900"/>
          </a:xfrm>
          <a:prstGeom prst="rect">
            <a:avLst/>
          </a:prstGeom>
          <a:noFill/>
          <a:ln>
            <a:noFill/>
          </a:ln>
        </p:spPr>
        <p:txBody>
          <a:bodyPr spcFirstLastPara="1" wrap="square" lIns="14275" tIns="14275" rIns="14275" bIns="14275" anchor="t" anchorCtr="0">
            <a:noAutofit/>
          </a:bodyPr>
          <a:lstStyle/>
          <a:p>
            <a:pPr marL="0" marR="0" lvl="0" indent="0" algn="l" rtl="0">
              <a:lnSpc>
                <a:spcPct val="100000"/>
              </a:lnSpc>
              <a:spcBef>
                <a:spcPts val="0"/>
              </a:spcBef>
              <a:spcAft>
                <a:spcPts val="0"/>
              </a:spcAft>
              <a:buClr>
                <a:srgbClr val="000000"/>
              </a:buClr>
              <a:buSzPts val="900"/>
              <a:buFont typeface="Trebuchet MS"/>
              <a:buNone/>
            </a:pPr>
            <a:r>
              <a:rPr lang="en" sz="900" b="1" i="0" u="none" strike="noStrike" cap="none">
                <a:solidFill>
                  <a:srgbClr val="000000"/>
                </a:solidFill>
                <a:latin typeface="Trebuchet MS"/>
                <a:ea typeface="Trebuchet MS"/>
                <a:cs typeface="Trebuchet MS"/>
                <a:sym typeface="Trebuchet MS"/>
              </a:rPr>
              <a:t>Field visits would be made on early claims (within 3 yrs of policy issuance)</a:t>
            </a:r>
            <a:endParaRPr b="1"/>
          </a:p>
        </p:txBody>
      </p:sp>
      <p:pic>
        <p:nvPicPr>
          <p:cNvPr id="184" name="Google Shape;184;p23"/>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185" name="Google Shape;185;p23"/>
          <p:cNvPicPr preferRelativeResize="0"/>
          <p:nvPr/>
        </p:nvPicPr>
        <p:blipFill>
          <a:blip r:embed="rId5">
            <a:alphaModFix/>
          </a:blip>
          <a:stretch>
            <a:fillRect/>
          </a:stretch>
        </p:blipFill>
        <p:spPr>
          <a:xfrm>
            <a:off x="389850" y="946625"/>
            <a:ext cx="3681200" cy="3311687"/>
          </a:xfrm>
          <a:prstGeom prst="rect">
            <a:avLst/>
          </a:prstGeom>
          <a:noFill/>
          <a:ln>
            <a:noFill/>
          </a:ln>
        </p:spPr>
      </p:pic>
      <p:pic>
        <p:nvPicPr>
          <p:cNvPr id="186" name="Google Shape;186;p23"/>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187" name="Google Shape;187;p23"/>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20" b="1">
                <a:solidFill>
                  <a:srgbClr val="000000"/>
                </a:solidFill>
              </a:rPr>
              <a:t>Riders</a:t>
            </a:r>
            <a:endParaRPr sz="2620" b="1">
              <a:solidFill>
                <a:srgbClr val="000000"/>
              </a:solidFill>
            </a:endParaRPr>
          </a:p>
        </p:txBody>
      </p:sp>
      <p:pic>
        <p:nvPicPr>
          <p:cNvPr id="193" name="Google Shape;193;p24"/>
          <p:cNvPicPr preferRelativeResize="0"/>
          <p:nvPr/>
        </p:nvPicPr>
        <p:blipFill rotWithShape="1">
          <a:blip r:embed="rId3">
            <a:alphaModFix/>
          </a:blip>
          <a:srcRect b="13778"/>
          <a:stretch/>
        </p:blipFill>
        <p:spPr>
          <a:xfrm>
            <a:off x="569600" y="2679375"/>
            <a:ext cx="1899775" cy="1638025"/>
          </a:xfrm>
          <a:prstGeom prst="rect">
            <a:avLst/>
          </a:prstGeom>
          <a:noFill/>
          <a:ln>
            <a:noFill/>
          </a:ln>
        </p:spPr>
      </p:pic>
      <p:pic>
        <p:nvPicPr>
          <p:cNvPr id="194" name="Google Shape;194;p24"/>
          <p:cNvPicPr preferRelativeResize="0"/>
          <p:nvPr/>
        </p:nvPicPr>
        <p:blipFill rotWithShape="1">
          <a:blip r:embed="rId4">
            <a:alphaModFix/>
          </a:blip>
          <a:srcRect b="12990"/>
          <a:stretch/>
        </p:blipFill>
        <p:spPr>
          <a:xfrm>
            <a:off x="2377900" y="640325"/>
            <a:ext cx="3141750" cy="1274750"/>
          </a:xfrm>
          <a:prstGeom prst="rect">
            <a:avLst/>
          </a:prstGeom>
          <a:noFill/>
          <a:ln>
            <a:noFill/>
          </a:ln>
        </p:spPr>
      </p:pic>
      <p:pic>
        <p:nvPicPr>
          <p:cNvPr id="195" name="Google Shape;195;p24"/>
          <p:cNvPicPr preferRelativeResize="0"/>
          <p:nvPr/>
        </p:nvPicPr>
        <p:blipFill rotWithShape="1">
          <a:blip r:embed="rId5">
            <a:alphaModFix/>
          </a:blip>
          <a:srcRect l="7023" r="10928" b="10088"/>
          <a:stretch/>
        </p:blipFill>
        <p:spPr>
          <a:xfrm>
            <a:off x="6592302" y="242724"/>
            <a:ext cx="2160623" cy="1575650"/>
          </a:xfrm>
          <a:prstGeom prst="rect">
            <a:avLst/>
          </a:prstGeom>
          <a:noFill/>
          <a:ln>
            <a:noFill/>
          </a:ln>
        </p:spPr>
      </p:pic>
      <p:pic>
        <p:nvPicPr>
          <p:cNvPr id="196" name="Google Shape;196;p24"/>
          <p:cNvPicPr preferRelativeResize="0"/>
          <p:nvPr/>
        </p:nvPicPr>
        <p:blipFill rotWithShape="1">
          <a:blip r:embed="rId6">
            <a:alphaModFix/>
          </a:blip>
          <a:srcRect l="4841" t="11808" r="3984"/>
          <a:stretch/>
        </p:blipFill>
        <p:spPr>
          <a:xfrm>
            <a:off x="3320562" y="2931515"/>
            <a:ext cx="2290125" cy="1667810"/>
          </a:xfrm>
          <a:prstGeom prst="rect">
            <a:avLst/>
          </a:prstGeom>
          <a:noFill/>
          <a:ln>
            <a:noFill/>
          </a:ln>
        </p:spPr>
      </p:pic>
      <p:sp>
        <p:nvSpPr>
          <p:cNvPr id="197" name="Google Shape;197;p24"/>
          <p:cNvSpPr txBox="1"/>
          <p:nvPr/>
        </p:nvSpPr>
        <p:spPr>
          <a:xfrm>
            <a:off x="2225500" y="1915075"/>
            <a:ext cx="3080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595959"/>
              </a:solidFill>
            </a:endParaRPr>
          </a:p>
        </p:txBody>
      </p:sp>
      <p:sp>
        <p:nvSpPr>
          <p:cNvPr id="198" name="Google Shape;198;p24"/>
          <p:cNvSpPr txBox="1"/>
          <p:nvPr/>
        </p:nvSpPr>
        <p:spPr>
          <a:xfrm>
            <a:off x="2377900" y="2067475"/>
            <a:ext cx="3080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595959"/>
              </a:solidFill>
            </a:endParaRPr>
          </a:p>
        </p:txBody>
      </p:sp>
      <p:sp>
        <p:nvSpPr>
          <p:cNvPr id="199" name="Google Shape;199;p24"/>
          <p:cNvSpPr txBox="1"/>
          <p:nvPr/>
        </p:nvSpPr>
        <p:spPr>
          <a:xfrm>
            <a:off x="2530300" y="2219875"/>
            <a:ext cx="3080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595959"/>
              </a:solidFill>
            </a:endParaRPr>
          </a:p>
        </p:txBody>
      </p:sp>
      <p:sp>
        <p:nvSpPr>
          <p:cNvPr id="200" name="Google Shape;200;p24"/>
          <p:cNvSpPr txBox="1"/>
          <p:nvPr/>
        </p:nvSpPr>
        <p:spPr>
          <a:xfrm>
            <a:off x="2573950" y="1915075"/>
            <a:ext cx="3080400" cy="572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Calibri"/>
              <a:buAutoNum type="arabicPeriod"/>
            </a:pPr>
            <a:r>
              <a:rPr lang="en" sz="1800" b="1">
                <a:solidFill>
                  <a:srgbClr val="000000"/>
                </a:solidFill>
                <a:latin typeface="Calibri"/>
                <a:ea typeface="Calibri"/>
                <a:cs typeface="Calibri"/>
                <a:sym typeface="Calibri"/>
              </a:rPr>
              <a:t>Accidental Death Benefit </a:t>
            </a:r>
            <a:endParaRPr sz="1800" b="1">
              <a:solidFill>
                <a:srgbClr val="000000"/>
              </a:solidFill>
              <a:latin typeface="Calibri"/>
              <a:ea typeface="Calibri"/>
              <a:cs typeface="Calibri"/>
              <a:sym typeface="Calibri"/>
            </a:endParaRPr>
          </a:p>
        </p:txBody>
      </p:sp>
      <p:sp>
        <p:nvSpPr>
          <p:cNvPr id="201" name="Google Shape;201;p24"/>
          <p:cNvSpPr txBox="1"/>
          <p:nvPr/>
        </p:nvSpPr>
        <p:spPr>
          <a:xfrm>
            <a:off x="3461300" y="4458863"/>
            <a:ext cx="3080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latin typeface="Calibri"/>
                <a:ea typeface="Calibri"/>
                <a:cs typeface="Calibri"/>
                <a:sym typeface="Calibri"/>
              </a:rPr>
              <a:t>4. Waiver of premium</a:t>
            </a:r>
            <a:endParaRPr sz="1800" b="1">
              <a:solidFill>
                <a:srgbClr val="000000"/>
              </a:solidFill>
              <a:latin typeface="Calibri"/>
              <a:ea typeface="Calibri"/>
              <a:cs typeface="Calibri"/>
              <a:sym typeface="Calibri"/>
            </a:endParaRPr>
          </a:p>
        </p:txBody>
      </p:sp>
      <p:sp>
        <p:nvSpPr>
          <p:cNvPr id="202" name="Google Shape;202;p24"/>
          <p:cNvSpPr txBox="1"/>
          <p:nvPr/>
        </p:nvSpPr>
        <p:spPr>
          <a:xfrm>
            <a:off x="6603525" y="1818363"/>
            <a:ext cx="3080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latin typeface="Calibri"/>
                <a:ea typeface="Calibri"/>
                <a:cs typeface="Calibri"/>
                <a:sym typeface="Calibri"/>
              </a:rPr>
              <a:t>3. Accidental Disability </a:t>
            </a:r>
            <a:endParaRPr sz="1800" b="1">
              <a:solidFill>
                <a:srgbClr val="000000"/>
              </a:solidFill>
              <a:latin typeface="Calibri"/>
              <a:ea typeface="Calibri"/>
              <a:cs typeface="Calibri"/>
              <a:sym typeface="Calibri"/>
            </a:endParaRPr>
          </a:p>
        </p:txBody>
      </p:sp>
      <p:sp>
        <p:nvSpPr>
          <p:cNvPr id="203" name="Google Shape;203;p24"/>
          <p:cNvSpPr txBox="1"/>
          <p:nvPr/>
        </p:nvSpPr>
        <p:spPr>
          <a:xfrm>
            <a:off x="6899875" y="4125888"/>
            <a:ext cx="3080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latin typeface="Calibri"/>
                <a:ea typeface="Calibri"/>
                <a:cs typeface="Calibri"/>
                <a:sym typeface="Calibri"/>
              </a:rPr>
              <a:t>Terminal Illness </a:t>
            </a:r>
            <a:endParaRPr sz="1800" b="1">
              <a:solidFill>
                <a:srgbClr val="000000"/>
              </a:solidFill>
              <a:latin typeface="Calibri"/>
              <a:ea typeface="Calibri"/>
              <a:cs typeface="Calibri"/>
              <a:sym typeface="Calibri"/>
            </a:endParaRPr>
          </a:p>
        </p:txBody>
      </p:sp>
      <p:sp>
        <p:nvSpPr>
          <p:cNvPr id="204" name="Google Shape;204;p24"/>
          <p:cNvSpPr txBox="1"/>
          <p:nvPr/>
        </p:nvSpPr>
        <p:spPr>
          <a:xfrm>
            <a:off x="569588" y="2358825"/>
            <a:ext cx="3080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latin typeface="Calibri"/>
                <a:ea typeface="Calibri"/>
                <a:cs typeface="Calibri"/>
                <a:sym typeface="Calibri"/>
              </a:rPr>
              <a:t>3. Critical Illness </a:t>
            </a:r>
            <a:endParaRPr sz="1800" b="1">
              <a:solidFill>
                <a:srgbClr val="000000"/>
              </a:solidFill>
              <a:latin typeface="Calibri"/>
              <a:ea typeface="Calibri"/>
              <a:cs typeface="Calibri"/>
              <a:sym typeface="Calibri"/>
            </a:endParaRPr>
          </a:p>
        </p:txBody>
      </p:sp>
      <p:pic>
        <p:nvPicPr>
          <p:cNvPr id="205" name="Google Shape;205;p24"/>
          <p:cNvPicPr preferRelativeResize="0"/>
          <p:nvPr/>
        </p:nvPicPr>
        <p:blipFill rotWithShape="1">
          <a:blip r:embed="rId7">
            <a:alphaModFix/>
          </a:blip>
          <a:srcRect b="12296"/>
          <a:stretch/>
        </p:blipFill>
        <p:spPr>
          <a:xfrm>
            <a:off x="6770311" y="2533476"/>
            <a:ext cx="1804614" cy="1575650"/>
          </a:xfrm>
          <a:prstGeom prst="rect">
            <a:avLst/>
          </a:prstGeom>
          <a:noFill/>
          <a:ln>
            <a:noFill/>
          </a:ln>
        </p:spPr>
      </p:pic>
      <p:pic>
        <p:nvPicPr>
          <p:cNvPr id="206" name="Google Shape;206;p24"/>
          <p:cNvPicPr preferRelativeResize="0"/>
          <p:nvPr/>
        </p:nvPicPr>
        <p:blipFill rotWithShape="1">
          <a:blip r:embed="rId8">
            <a:alphaModFix/>
          </a:blip>
          <a:srcRect/>
          <a:stretch/>
        </p:blipFill>
        <p:spPr>
          <a:xfrm>
            <a:off x="7904352" y="312963"/>
            <a:ext cx="1230875" cy="135713"/>
          </a:xfrm>
          <a:prstGeom prst="rect">
            <a:avLst/>
          </a:prstGeom>
          <a:noFill/>
          <a:ln>
            <a:noFill/>
          </a:ln>
        </p:spPr>
      </p:pic>
      <p:pic>
        <p:nvPicPr>
          <p:cNvPr id="207" name="Google Shape;207;p24"/>
          <p:cNvPicPr preferRelativeResize="0"/>
          <p:nvPr/>
        </p:nvPicPr>
        <p:blipFill rotWithShape="1">
          <a:blip r:embed="rId9">
            <a:alphaModFix/>
          </a:blip>
          <a:srcRect/>
          <a:stretch/>
        </p:blipFill>
        <p:spPr>
          <a:xfrm>
            <a:off x="7895575" y="59175"/>
            <a:ext cx="1248425" cy="253800"/>
          </a:xfrm>
          <a:prstGeom prst="rect">
            <a:avLst/>
          </a:prstGeom>
          <a:noFill/>
          <a:ln>
            <a:noFill/>
          </a:ln>
        </p:spPr>
      </p:pic>
      <p:sp>
        <p:nvSpPr>
          <p:cNvPr id="208" name="Google Shape;208;p24"/>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216" name="Google Shape;216;p25"/>
          <p:cNvSpPr txBox="1"/>
          <p:nvPr/>
        </p:nvSpPr>
        <p:spPr>
          <a:xfrm>
            <a:off x="75148" y="182200"/>
            <a:ext cx="54744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300" b="1">
                <a:solidFill>
                  <a:schemeClr val="dk1"/>
                </a:solidFill>
                <a:latin typeface="Calibri"/>
                <a:ea typeface="Calibri"/>
                <a:cs typeface="Calibri"/>
                <a:sym typeface="Calibri"/>
              </a:rPr>
              <a:t>Riders </a:t>
            </a:r>
            <a:endParaRPr sz="2300" b="1">
              <a:solidFill>
                <a:schemeClr val="dk1"/>
              </a:solidFill>
              <a:latin typeface="Calibri"/>
              <a:ea typeface="Calibri"/>
              <a:cs typeface="Calibri"/>
              <a:sym typeface="Calibri"/>
            </a:endParaRPr>
          </a:p>
        </p:txBody>
      </p:sp>
      <p:pic>
        <p:nvPicPr>
          <p:cNvPr id="217" name="Google Shape;217;p25"/>
          <p:cNvPicPr preferRelativeResize="0"/>
          <p:nvPr/>
        </p:nvPicPr>
        <p:blipFill rotWithShape="1">
          <a:blip r:embed="rId3">
            <a:alphaModFix/>
          </a:blip>
          <a:srcRect/>
          <a:stretch/>
        </p:blipFill>
        <p:spPr>
          <a:xfrm>
            <a:off x="495856" y="4859948"/>
            <a:ext cx="6257509" cy="249469"/>
          </a:xfrm>
          <a:prstGeom prst="rect">
            <a:avLst/>
          </a:prstGeom>
          <a:noFill/>
          <a:ln>
            <a:noFill/>
          </a:ln>
        </p:spPr>
      </p:pic>
      <p:graphicFrame>
        <p:nvGraphicFramePr>
          <p:cNvPr id="218" name="Google Shape;218;p25"/>
          <p:cNvGraphicFramePr/>
          <p:nvPr/>
        </p:nvGraphicFramePr>
        <p:xfrm>
          <a:off x="419650" y="806850"/>
          <a:ext cx="3000000" cy="3000000"/>
        </p:xfrm>
        <a:graphic>
          <a:graphicData uri="http://schemas.openxmlformats.org/drawingml/2006/table">
            <a:tbl>
              <a:tblPr>
                <a:noFill/>
                <a:tableStyleId>{ADED8EF8-F442-4B07-A1BB-2A004C45729D}</a:tableStyleId>
              </a:tblPr>
              <a:tblGrid>
                <a:gridCol w="2460075">
                  <a:extLst>
                    <a:ext uri="{9D8B030D-6E8A-4147-A177-3AD203B41FA5}">
                      <a16:colId xmlns:a16="http://schemas.microsoft.com/office/drawing/2014/main" val="20000"/>
                    </a:ext>
                  </a:extLst>
                </a:gridCol>
                <a:gridCol w="1375225">
                  <a:extLst>
                    <a:ext uri="{9D8B030D-6E8A-4147-A177-3AD203B41FA5}">
                      <a16:colId xmlns:a16="http://schemas.microsoft.com/office/drawing/2014/main" val="20001"/>
                    </a:ext>
                  </a:extLst>
                </a:gridCol>
                <a:gridCol w="1917650">
                  <a:extLst>
                    <a:ext uri="{9D8B030D-6E8A-4147-A177-3AD203B41FA5}">
                      <a16:colId xmlns:a16="http://schemas.microsoft.com/office/drawing/2014/main" val="20002"/>
                    </a:ext>
                  </a:extLst>
                </a:gridCol>
                <a:gridCol w="1917650">
                  <a:extLst>
                    <a:ext uri="{9D8B030D-6E8A-4147-A177-3AD203B41FA5}">
                      <a16:colId xmlns:a16="http://schemas.microsoft.com/office/drawing/2014/main" val="20003"/>
                    </a:ext>
                  </a:extLst>
                </a:gridCol>
              </a:tblGrid>
              <a:tr h="395100">
                <a:tc>
                  <a:txBody>
                    <a:bodyPr/>
                    <a:lstStyle/>
                    <a:p>
                      <a:pPr marL="0" lvl="0" indent="0" algn="ctr" rtl="0">
                        <a:spcBef>
                          <a:spcPts val="0"/>
                        </a:spcBef>
                        <a:spcAft>
                          <a:spcPts val="0"/>
                        </a:spcAft>
                        <a:buNone/>
                      </a:pPr>
                      <a:r>
                        <a:rPr lang="en" b="1">
                          <a:solidFill>
                            <a:srgbClr val="FFFFFF"/>
                          </a:solidFill>
                        </a:rPr>
                        <a:t>Additional Riders</a:t>
                      </a:r>
                      <a:endParaRPr b="1">
                        <a:solidFill>
                          <a:srgbClr val="FFFFFF"/>
                        </a:solidFill>
                      </a:endParaRPr>
                    </a:p>
                  </a:txBody>
                  <a:tcPr marL="91425" marR="91425" marT="91425" marB="91425">
                    <a:solidFill>
                      <a:srgbClr val="990000"/>
                    </a:solidFill>
                  </a:tcPr>
                </a:tc>
                <a:tc>
                  <a:txBody>
                    <a:bodyPr/>
                    <a:lstStyle/>
                    <a:p>
                      <a:pPr marL="0" lvl="0" indent="0" algn="ctr" rtl="0">
                        <a:spcBef>
                          <a:spcPts val="0"/>
                        </a:spcBef>
                        <a:spcAft>
                          <a:spcPts val="0"/>
                        </a:spcAft>
                        <a:buNone/>
                      </a:pPr>
                      <a:r>
                        <a:rPr lang="en" b="1">
                          <a:solidFill>
                            <a:srgbClr val="FFFFFF"/>
                          </a:solidFill>
                        </a:rPr>
                        <a:t>Available</a:t>
                      </a:r>
                      <a:endParaRPr b="1">
                        <a:solidFill>
                          <a:srgbClr val="FFFFFF"/>
                        </a:solidFill>
                      </a:endParaRPr>
                    </a:p>
                  </a:txBody>
                  <a:tcPr marL="91425" marR="91425" marT="91425" marB="91425">
                    <a:solidFill>
                      <a:srgbClr val="990000"/>
                    </a:solidFill>
                  </a:tcPr>
                </a:tc>
                <a:tc>
                  <a:txBody>
                    <a:bodyPr/>
                    <a:lstStyle/>
                    <a:p>
                      <a:pPr marL="0" lvl="0" indent="0" algn="ctr" rtl="0">
                        <a:spcBef>
                          <a:spcPts val="0"/>
                        </a:spcBef>
                        <a:spcAft>
                          <a:spcPts val="0"/>
                        </a:spcAft>
                        <a:buNone/>
                      </a:pPr>
                      <a:r>
                        <a:rPr lang="en" b="1">
                          <a:solidFill>
                            <a:srgbClr val="FFFFFF"/>
                          </a:solidFill>
                        </a:rPr>
                        <a:t>Inbuilt, Free</a:t>
                      </a:r>
                      <a:endParaRPr b="1">
                        <a:solidFill>
                          <a:srgbClr val="FFFFFF"/>
                        </a:solidFill>
                      </a:endParaRPr>
                    </a:p>
                  </a:txBody>
                  <a:tcPr marL="91425" marR="91425" marT="91425" marB="91425">
                    <a:solidFill>
                      <a:srgbClr val="990000"/>
                    </a:solidFill>
                  </a:tcPr>
                </a:tc>
                <a:tc>
                  <a:txBody>
                    <a:bodyPr/>
                    <a:lstStyle/>
                    <a:p>
                      <a:pPr marL="0" lvl="0" indent="0" algn="ctr" rtl="0">
                        <a:spcBef>
                          <a:spcPts val="0"/>
                        </a:spcBef>
                        <a:spcAft>
                          <a:spcPts val="0"/>
                        </a:spcAft>
                        <a:buNone/>
                      </a:pPr>
                      <a:r>
                        <a:rPr lang="en" b="1">
                          <a:solidFill>
                            <a:srgbClr val="FFFFFF"/>
                          </a:solidFill>
                        </a:rPr>
                        <a:t>Optional, Paid</a:t>
                      </a:r>
                      <a:endParaRPr b="1">
                        <a:solidFill>
                          <a:srgbClr val="FFFFFF"/>
                        </a:solidFill>
                      </a:endParaRPr>
                    </a:p>
                  </a:txBody>
                  <a:tcPr marL="91425" marR="91425" marT="91425" marB="91425">
                    <a:solidFill>
                      <a:srgbClr val="990000"/>
                    </a:solidFill>
                  </a:tcPr>
                </a:tc>
                <a:extLst>
                  <a:ext uri="{0D108BD9-81ED-4DB2-BD59-A6C34878D82A}">
                    <a16:rowId xmlns:a16="http://schemas.microsoft.com/office/drawing/2014/main" val="10000"/>
                  </a:ext>
                </a:extLst>
              </a:tr>
              <a:tr h="454475">
                <a:tc>
                  <a:txBody>
                    <a:bodyPr/>
                    <a:lstStyle/>
                    <a:p>
                      <a:pPr marL="0" lvl="0" indent="0" algn="l" rtl="0">
                        <a:spcBef>
                          <a:spcPts val="0"/>
                        </a:spcBef>
                        <a:spcAft>
                          <a:spcPts val="0"/>
                        </a:spcAft>
                        <a:buNone/>
                      </a:pPr>
                      <a:r>
                        <a:rPr lang="en" b="1">
                          <a:solidFill>
                            <a:srgbClr val="FFFFFF"/>
                          </a:solidFill>
                        </a:rPr>
                        <a:t>Accidental Death Benefit</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1"/>
                  </a:ext>
                </a:extLst>
              </a:tr>
              <a:tr h="409425">
                <a:tc>
                  <a:txBody>
                    <a:bodyPr/>
                    <a:lstStyle/>
                    <a:p>
                      <a:pPr marL="0" lvl="0" indent="0" algn="l" rtl="0">
                        <a:spcBef>
                          <a:spcPts val="0"/>
                        </a:spcBef>
                        <a:spcAft>
                          <a:spcPts val="0"/>
                        </a:spcAft>
                        <a:buNone/>
                      </a:pPr>
                      <a:r>
                        <a:rPr lang="en" b="1">
                          <a:solidFill>
                            <a:srgbClr val="FFFFFF"/>
                          </a:solidFill>
                        </a:rPr>
                        <a:t>Critical Illness</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2"/>
                  </a:ext>
                </a:extLst>
              </a:tr>
              <a:tr h="409425">
                <a:tc>
                  <a:txBody>
                    <a:bodyPr/>
                    <a:lstStyle/>
                    <a:p>
                      <a:pPr marL="0" lvl="0" indent="0" algn="l" rtl="0">
                        <a:spcBef>
                          <a:spcPts val="0"/>
                        </a:spcBef>
                        <a:spcAft>
                          <a:spcPts val="0"/>
                        </a:spcAft>
                        <a:buNone/>
                      </a:pPr>
                      <a:r>
                        <a:rPr lang="en" b="1">
                          <a:solidFill>
                            <a:srgbClr val="FFFFFF"/>
                          </a:solidFill>
                        </a:rPr>
                        <a:t>Terminal Illness</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3"/>
                  </a:ext>
                </a:extLst>
              </a:tr>
              <a:tr h="409425">
                <a:tc>
                  <a:txBody>
                    <a:bodyPr/>
                    <a:lstStyle/>
                    <a:p>
                      <a:pPr marL="0" lvl="0" indent="0" algn="l" rtl="0">
                        <a:spcBef>
                          <a:spcPts val="0"/>
                        </a:spcBef>
                        <a:spcAft>
                          <a:spcPts val="0"/>
                        </a:spcAft>
                        <a:buNone/>
                      </a:pPr>
                      <a:r>
                        <a:rPr lang="en" b="1">
                          <a:solidFill>
                            <a:srgbClr val="FFFFFF"/>
                          </a:solidFill>
                        </a:rPr>
                        <a:t>Accelerated Critical Illness</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No</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4"/>
                  </a:ext>
                </a:extLst>
              </a:tr>
              <a:tr h="372675">
                <a:tc>
                  <a:txBody>
                    <a:bodyPr/>
                    <a:lstStyle/>
                    <a:p>
                      <a:pPr marL="0" lvl="0" indent="0" algn="l" rtl="0">
                        <a:spcBef>
                          <a:spcPts val="0"/>
                        </a:spcBef>
                        <a:spcAft>
                          <a:spcPts val="0"/>
                        </a:spcAft>
                        <a:buNone/>
                      </a:pPr>
                      <a:r>
                        <a:rPr lang="en" b="1">
                          <a:solidFill>
                            <a:srgbClr val="FFFFFF"/>
                          </a:solidFill>
                        </a:rPr>
                        <a:t>Waiver of Premium</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No</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5"/>
                  </a:ext>
                </a:extLst>
              </a:tr>
              <a:tr h="372675">
                <a:tc>
                  <a:txBody>
                    <a:bodyPr/>
                    <a:lstStyle/>
                    <a:p>
                      <a:pPr marL="0" lvl="0" indent="0" algn="l" rtl="0">
                        <a:spcBef>
                          <a:spcPts val="0"/>
                        </a:spcBef>
                        <a:spcAft>
                          <a:spcPts val="0"/>
                        </a:spcAft>
                        <a:buNone/>
                      </a:pPr>
                      <a:r>
                        <a:rPr lang="en" b="1">
                          <a:solidFill>
                            <a:srgbClr val="FFFFFF"/>
                          </a:solidFill>
                        </a:rPr>
                        <a:t>Hospicare Rider </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b="1">
                          <a:solidFill>
                            <a:srgbClr val="FFFFFF"/>
                          </a:solidFill>
                        </a:rPr>
                        <a:t>Parental Income</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7"/>
                  </a:ext>
                </a:extLst>
              </a:tr>
            </a:tbl>
          </a:graphicData>
        </a:graphic>
      </p:graphicFrame>
      <p:pic>
        <p:nvPicPr>
          <p:cNvPr id="219" name="Google Shape;219;p25"/>
          <p:cNvPicPr preferRelativeResize="0"/>
          <p:nvPr/>
        </p:nvPicPr>
        <p:blipFill rotWithShape="1">
          <a:blip r:embed="rId4">
            <a:alphaModFix/>
          </a:blip>
          <a:srcRect/>
          <a:stretch/>
        </p:blipFill>
        <p:spPr>
          <a:xfrm>
            <a:off x="7895575" y="59175"/>
            <a:ext cx="1248425" cy="253800"/>
          </a:xfrm>
          <a:prstGeom prst="rect">
            <a:avLst/>
          </a:prstGeom>
          <a:noFill/>
          <a:ln>
            <a:noFill/>
          </a:ln>
        </p:spPr>
      </p:pic>
      <p:sp>
        <p:nvSpPr>
          <p:cNvPr id="220" name="Google Shape;220;p25"/>
          <p:cNvSpPr/>
          <p:nvPr/>
        </p:nvSpPr>
        <p:spPr>
          <a:xfrm>
            <a:off x="5006275" y="1780263"/>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25"/>
          <p:cNvSpPr/>
          <p:nvPr/>
        </p:nvSpPr>
        <p:spPr>
          <a:xfrm>
            <a:off x="5006275" y="253637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2" name="Google Shape;222;p25"/>
          <p:cNvSpPr/>
          <p:nvPr/>
        </p:nvSpPr>
        <p:spPr>
          <a:xfrm>
            <a:off x="7051675" y="336637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3" name="Google Shape;223;p25"/>
          <p:cNvSpPr/>
          <p:nvPr/>
        </p:nvSpPr>
        <p:spPr>
          <a:xfrm>
            <a:off x="5006275" y="3320113"/>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4" name="Google Shape;224;p25"/>
          <p:cNvSpPr/>
          <p:nvPr/>
        </p:nvSpPr>
        <p:spPr>
          <a:xfrm>
            <a:off x="5006275" y="2129213"/>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5" name="Google Shape;225;p25"/>
          <p:cNvSpPr/>
          <p:nvPr/>
        </p:nvSpPr>
        <p:spPr>
          <a:xfrm>
            <a:off x="5006275" y="300067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6" name="Google Shape;226;p25"/>
          <p:cNvSpPr/>
          <p:nvPr/>
        </p:nvSpPr>
        <p:spPr>
          <a:xfrm>
            <a:off x="5006275" y="125777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5"/>
          <p:cNvSpPr/>
          <p:nvPr/>
        </p:nvSpPr>
        <p:spPr>
          <a:xfrm>
            <a:off x="7051675" y="212847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25"/>
          <p:cNvSpPr/>
          <p:nvPr/>
        </p:nvSpPr>
        <p:spPr>
          <a:xfrm>
            <a:off x="7051675" y="249717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25"/>
          <p:cNvSpPr/>
          <p:nvPr/>
        </p:nvSpPr>
        <p:spPr>
          <a:xfrm>
            <a:off x="7051675" y="2965113"/>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 name="Google Shape;230;p25"/>
          <p:cNvSpPr/>
          <p:nvPr/>
        </p:nvSpPr>
        <p:spPr>
          <a:xfrm>
            <a:off x="7051675" y="371612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25"/>
          <p:cNvSpPr/>
          <p:nvPr/>
        </p:nvSpPr>
        <p:spPr>
          <a:xfrm>
            <a:off x="5006275" y="3698150"/>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32" name="Google Shape;232;p25"/>
          <p:cNvPicPr preferRelativeResize="0"/>
          <p:nvPr/>
        </p:nvPicPr>
        <p:blipFill rotWithShape="1">
          <a:blip r:embed="rId5">
            <a:alphaModFix/>
          </a:blip>
          <a:srcRect t="8952" r="6129" b="8464"/>
          <a:stretch/>
        </p:blipFill>
        <p:spPr>
          <a:xfrm>
            <a:off x="7051675" y="1298713"/>
            <a:ext cx="276300" cy="233313"/>
          </a:xfrm>
          <a:prstGeom prst="rect">
            <a:avLst/>
          </a:prstGeom>
          <a:noFill/>
          <a:ln>
            <a:noFill/>
          </a:ln>
        </p:spPr>
      </p:pic>
      <p:pic>
        <p:nvPicPr>
          <p:cNvPr id="233" name="Google Shape;233;p25"/>
          <p:cNvPicPr preferRelativeResize="0"/>
          <p:nvPr/>
        </p:nvPicPr>
        <p:blipFill rotWithShape="1">
          <a:blip r:embed="rId5">
            <a:alphaModFix/>
          </a:blip>
          <a:srcRect t="8952" r="6129" b="8464"/>
          <a:stretch/>
        </p:blipFill>
        <p:spPr>
          <a:xfrm>
            <a:off x="7051675" y="1780263"/>
            <a:ext cx="276300" cy="233313"/>
          </a:xfrm>
          <a:prstGeom prst="rect">
            <a:avLst/>
          </a:prstGeom>
          <a:noFill/>
          <a:ln>
            <a:noFill/>
          </a:ln>
        </p:spPr>
      </p:pic>
      <p:pic>
        <p:nvPicPr>
          <p:cNvPr id="234" name="Google Shape;234;p25"/>
          <p:cNvPicPr preferRelativeResize="0"/>
          <p:nvPr/>
        </p:nvPicPr>
        <p:blipFill>
          <a:blip r:embed="rId6">
            <a:alphaModFix/>
          </a:blip>
          <a:stretch>
            <a:fillRect/>
          </a:stretch>
        </p:blipFill>
        <p:spPr>
          <a:xfrm>
            <a:off x="7051675" y="1274122"/>
            <a:ext cx="276300" cy="282515"/>
          </a:xfrm>
          <a:prstGeom prst="rect">
            <a:avLst/>
          </a:prstGeom>
          <a:noFill/>
          <a:ln>
            <a:noFill/>
          </a:ln>
        </p:spPr>
      </p:pic>
      <p:pic>
        <p:nvPicPr>
          <p:cNvPr id="235" name="Google Shape;235;p25"/>
          <p:cNvPicPr preferRelativeResize="0"/>
          <p:nvPr/>
        </p:nvPicPr>
        <p:blipFill>
          <a:blip r:embed="rId6">
            <a:alphaModFix/>
          </a:blip>
          <a:stretch>
            <a:fillRect/>
          </a:stretch>
        </p:blipFill>
        <p:spPr>
          <a:xfrm>
            <a:off x="7051675" y="1731072"/>
            <a:ext cx="276300" cy="282515"/>
          </a:xfrm>
          <a:prstGeom prst="rect">
            <a:avLst/>
          </a:prstGeom>
          <a:noFill/>
          <a:ln>
            <a:noFill/>
          </a:ln>
        </p:spPr>
      </p:pic>
      <p:pic>
        <p:nvPicPr>
          <p:cNvPr id="236" name="Google Shape;236;p25"/>
          <p:cNvPicPr preferRelativeResize="0"/>
          <p:nvPr/>
        </p:nvPicPr>
        <p:blipFill>
          <a:blip r:embed="rId6">
            <a:alphaModFix/>
          </a:blip>
          <a:stretch>
            <a:fillRect/>
          </a:stretch>
        </p:blipFill>
        <p:spPr>
          <a:xfrm>
            <a:off x="5006275" y="2143972"/>
            <a:ext cx="276300" cy="282515"/>
          </a:xfrm>
          <a:prstGeom prst="rect">
            <a:avLst/>
          </a:prstGeom>
          <a:noFill/>
          <a:ln>
            <a:noFill/>
          </a:ln>
        </p:spPr>
      </p:pic>
      <p:pic>
        <p:nvPicPr>
          <p:cNvPr id="237" name="Google Shape;237;p25"/>
          <p:cNvPicPr preferRelativeResize="0"/>
          <p:nvPr/>
        </p:nvPicPr>
        <p:blipFill rotWithShape="1">
          <a:blip r:embed="rId7">
            <a:alphaModFix/>
          </a:blip>
          <a:srcRect/>
          <a:stretch/>
        </p:blipFill>
        <p:spPr>
          <a:xfrm>
            <a:off x="7904352" y="312963"/>
            <a:ext cx="1230875" cy="135713"/>
          </a:xfrm>
          <a:prstGeom prst="rect">
            <a:avLst/>
          </a:prstGeom>
          <a:noFill/>
          <a:ln>
            <a:noFill/>
          </a:ln>
        </p:spPr>
      </p:pic>
      <p:sp>
        <p:nvSpPr>
          <p:cNvPr id="238" name="Google Shape;238;p25"/>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46" name="Google Shape;246;p26"/>
          <p:cNvPicPr preferRelativeResize="0"/>
          <p:nvPr/>
        </p:nvPicPr>
        <p:blipFill rotWithShape="1">
          <a:blip r:embed="rId3">
            <a:alphaModFix/>
          </a:blip>
          <a:srcRect/>
          <a:stretch/>
        </p:blipFill>
        <p:spPr>
          <a:xfrm>
            <a:off x="495856" y="4859948"/>
            <a:ext cx="6257509" cy="249469"/>
          </a:xfrm>
          <a:prstGeom prst="rect">
            <a:avLst/>
          </a:prstGeom>
          <a:noFill/>
          <a:ln>
            <a:noFill/>
          </a:ln>
        </p:spPr>
      </p:pic>
      <p:sp>
        <p:nvSpPr>
          <p:cNvPr id="247" name="Google Shape;247;p26"/>
          <p:cNvSpPr txBox="1"/>
          <p:nvPr/>
        </p:nvSpPr>
        <p:spPr>
          <a:xfrm>
            <a:off x="217781" y="572100"/>
            <a:ext cx="9126900" cy="4571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100" b="1">
                <a:solidFill>
                  <a:schemeClr val="dk1"/>
                </a:solidFill>
                <a:latin typeface="Calibri"/>
                <a:ea typeface="Calibri"/>
                <a:cs typeface="Calibri"/>
                <a:sym typeface="Calibri"/>
              </a:rPr>
              <a:t>Accidental Death Benefit: (Optional, Paid)</a:t>
            </a:r>
            <a:endParaRPr sz="1100"/>
          </a:p>
          <a:p>
            <a:pPr marL="0" marR="0" lvl="0" indent="0" algn="l" rtl="0">
              <a:spcBef>
                <a:spcPts val="600"/>
              </a:spcBef>
              <a:spcAft>
                <a:spcPts val="0"/>
              </a:spcAft>
              <a:buNone/>
            </a:pPr>
            <a:br>
              <a:rPr lang="en" sz="1900" b="1">
                <a:solidFill>
                  <a:schemeClr val="dk1"/>
                </a:solidFill>
                <a:latin typeface="Calibri"/>
                <a:ea typeface="Calibri"/>
                <a:cs typeface="Calibri"/>
                <a:sym typeface="Calibri"/>
              </a:rPr>
            </a:br>
            <a:r>
              <a:rPr lang="en" sz="1900">
                <a:solidFill>
                  <a:schemeClr val="dk1"/>
                </a:solidFill>
                <a:latin typeface="Calibri"/>
                <a:ea typeface="Calibri"/>
                <a:cs typeface="Calibri"/>
                <a:sym typeface="Calibri"/>
              </a:rPr>
              <a:t>Accidental Death Benefit Rider covers the policyholder against accidental death.</a:t>
            </a:r>
            <a:br>
              <a:rPr lang="en" sz="1900">
                <a:solidFill>
                  <a:schemeClr val="dk1"/>
                </a:solidFill>
                <a:latin typeface="Calibri"/>
                <a:ea typeface="Calibri"/>
                <a:cs typeface="Calibri"/>
                <a:sym typeface="Calibri"/>
              </a:rPr>
            </a:br>
            <a:r>
              <a:rPr lang="en" sz="1900">
                <a:solidFill>
                  <a:schemeClr val="dk1"/>
                </a:solidFill>
                <a:latin typeface="Calibri"/>
                <a:ea typeface="Calibri"/>
                <a:cs typeface="Calibri"/>
                <a:sym typeface="Calibri"/>
              </a:rPr>
              <a:t>100% of the Rider SA shall be paid in case of death due to accident. </a:t>
            </a:r>
            <a:br>
              <a:rPr lang="en" sz="1900">
                <a:solidFill>
                  <a:schemeClr val="dk1"/>
                </a:solidFill>
                <a:latin typeface="Calibri"/>
                <a:ea typeface="Calibri"/>
                <a:cs typeface="Calibri"/>
                <a:sym typeface="Calibri"/>
              </a:rPr>
            </a:br>
            <a:endParaRPr sz="1900">
              <a:solidFill>
                <a:schemeClr val="dk1"/>
              </a:solidFill>
              <a:latin typeface="Calibri"/>
              <a:ea typeface="Calibri"/>
              <a:cs typeface="Calibri"/>
              <a:sym typeface="Calibri"/>
            </a:endParaRPr>
          </a:p>
          <a:p>
            <a:pPr marL="0" marR="0" lvl="0" indent="0" algn="l" rtl="0">
              <a:spcBef>
                <a:spcPts val="600"/>
              </a:spcBef>
              <a:spcAft>
                <a:spcPts val="0"/>
              </a:spcAft>
              <a:buNone/>
            </a:pPr>
            <a:r>
              <a:rPr lang="en" sz="1900">
                <a:solidFill>
                  <a:schemeClr val="dk1"/>
                </a:solidFill>
                <a:latin typeface="Calibri"/>
                <a:ea typeface="Calibri"/>
                <a:cs typeface="Calibri"/>
                <a:sym typeface="Calibri"/>
              </a:rPr>
              <a:t>Condition:</a:t>
            </a:r>
            <a:br>
              <a:rPr lang="en" sz="1900">
                <a:solidFill>
                  <a:schemeClr val="dk1"/>
                </a:solidFill>
                <a:latin typeface="Calibri"/>
                <a:ea typeface="Calibri"/>
                <a:cs typeface="Calibri"/>
                <a:sym typeface="Calibri"/>
              </a:rPr>
            </a:br>
            <a:r>
              <a:rPr lang="en" sz="1900">
                <a:solidFill>
                  <a:schemeClr val="dk1"/>
                </a:solidFill>
                <a:latin typeface="Calibri"/>
                <a:ea typeface="Calibri"/>
                <a:cs typeface="Calibri"/>
                <a:sym typeface="Calibri"/>
              </a:rPr>
              <a:t>Policy holder dies on the spot of accident or within 180 days from the date of accident.</a:t>
            </a:r>
            <a:endParaRPr sz="1300"/>
          </a:p>
          <a:p>
            <a:pPr marL="0" marR="0" lvl="0" indent="0" algn="l" rtl="0">
              <a:spcBef>
                <a:spcPts val="600"/>
              </a:spcBef>
              <a:spcAft>
                <a:spcPts val="0"/>
              </a:spcAft>
              <a:buNone/>
            </a:pPr>
            <a:endParaRPr sz="1900">
              <a:solidFill>
                <a:schemeClr val="dk1"/>
              </a:solidFill>
              <a:latin typeface="Calibri"/>
              <a:ea typeface="Calibri"/>
              <a:cs typeface="Calibri"/>
              <a:sym typeface="Calibri"/>
            </a:endParaRPr>
          </a:p>
          <a:p>
            <a:pPr marL="0" marR="0" lvl="0" indent="0" algn="l" rtl="0">
              <a:spcBef>
                <a:spcPts val="600"/>
              </a:spcBef>
              <a:spcAft>
                <a:spcPts val="0"/>
              </a:spcAft>
              <a:buNone/>
            </a:pPr>
            <a:r>
              <a:rPr lang="en" sz="1900" b="1" i="0" u="none" strike="noStrike" cap="none">
                <a:solidFill>
                  <a:srgbClr val="E69138"/>
                </a:solidFill>
                <a:latin typeface="Calibri"/>
                <a:ea typeface="Calibri"/>
                <a:cs typeface="Calibri"/>
                <a:sym typeface="Calibri"/>
              </a:rPr>
              <a:t>Payout:</a:t>
            </a:r>
            <a:r>
              <a:rPr lang="en" sz="1900" b="1">
                <a:solidFill>
                  <a:srgbClr val="990000"/>
                </a:solidFill>
                <a:latin typeface="Calibri"/>
                <a:ea typeface="Calibri"/>
                <a:cs typeface="Calibri"/>
                <a:sym typeface="Calibri"/>
              </a:rPr>
              <a:t> </a:t>
            </a:r>
            <a:r>
              <a:rPr lang="en" sz="1900" i="0" u="none" strike="noStrike" cap="none">
                <a:solidFill>
                  <a:srgbClr val="000000"/>
                </a:solidFill>
                <a:latin typeface="Calibri"/>
                <a:ea typeface="Calibri"/>
                <a:cs typeface="Calibri"/>
                <a:sym typeface="Calibri"/>
              </a:rPr>
              <a:t>Rider SA </a:t>
            </a:r>
            <a:r>
              <a:rPr lang="en" sz="1900">
                <a:solidFill>
                  <a:schemeClr val="dk1"/>
                </a:solidFill>
                <a:latin typeface="Calibri"/>
                <a:ea typeface="Calibri"/>
                <a:cs typeface="Calibri"/>
                <a:sym typeface="Calibri"/>
              </a:rPr>
              <a:t>is over &amp; above Base SA. </a:t>
            </a:r>
            <a:endParaRPr sz="1300"/>
          </a:p>
          <a:p>
            <a:pPr marL="0" marR="0" lvl="0" indent="0" algn="l" rtl="0">
              <a:spcBef>
                <a:spcPts val="600"/>
              </a:spcBef>
              <a:spcAft>
                <a:spcPts val="0"/>
              </a:spcAft>
              <a:buNone/>
            </a:pPr>
            <a:endParaRPr sz="1900">
              <a:solidFill>
                <a:schemeClr val="dk1"/>
              </a:solidFill>
              <a:latin typeface="Calibri"/>
              <a:ea typeface="Calibri"/>
              <a:cs typeface="Calibri"/>
              <a:sym typeface="Calibri"/>
            </a:endParaRPr>
          </a:p>
          <a:p>
            <a:pPr marL="0" marR="0" lvl="0" indent="0" algn="l" rtl="0">
              <a:spcBef>
                <a:spcPts val="600"/>
              </a:spcBef>
              <a:spcAft>
                <a:spcPts val="0"/>
              </a:spcAft>
              <a:buNone/>
            </a:pPr>
            <a:r>
              <a:rPr lang="en" sz="1900">
                <a:solidFill>
                  <a:schemeClr val="dk1"/>
                </a:solidFill>
                <a:latin typeface="Calibri"/>
                <a:ea typeface="Calibri"/>
                <a:cs typeface="Calibri"/>
                <a:sym typeface="Calibri"/>
              </a:rPr>
              <a:t>Note: Rider SA cannot be more than Base SA.</a:t>
            </a:r>
            <a:endParaRPr sz="1300"/>
          </a:p>
          <a:p>
            <a:pPr marL="0" marR="0" lvl="0" indent="0" algn="l" rtl="0">
              <a:spcBef>
                <a:spcPts val="600"/>
              </a:spcBef>
              <a:spcAft>
                <a:spcPts val="0"/>
              </a:spcAft>
              <a:buNone/>
            </a:pPr>
            <a:endParaRPr sz="2000">
              <a:solidFill>
                <a:schemeClr val="dk1"/>
              </a:solidFill>
              <a:latin typeface="Calibri"/>
              <a:ea typeface="Calibri"/>
              <a:cs typeface="Calibri"/>
              <a:sym typeface="Calibri"/>
            </a:endParaRPr>
          </a:p>
          <a:p>
            <a:pPr marL="0" marR="0" lvl="0" indent="0" algn="r" rtl="0">
              <a:spcBef>
                <a:spcPts val="600"/>
              </a:spcBef>
              <a:spcAft>
                <a:spcPts val="0"/>
              </a:spcAft>
              <a:buNone/>
            </a:pPr>
            <a:endParaRPr sz="2000" b="1">
              <a:solidFill>
                <a:schemeClr val="dk1"/>
              </a:solidFill>
              <a:latin typeface="Calibri"/>
              <a:ea typeface="Calibri"/>
              <a:cs typeface="Calibri"/>
              <a:sym typeface="Calibri"/>
            </a:endParaRPr>
          </a:p>
        </p:txBody>
      </p:sp>
      <p:sp>
        <p:nvSpPr>
          <p:cNvPr id="248" name="Google Shape;248;p26"/>
          <p:cNvSpPr txBox="1"/>
          <p:nvPr/>
        </p:nvSpPr>
        <p:spPr>
          <a:xfrm>
            <a:off x="227548" y="170650"/>
            <a:ext cx="5545800" cy="28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300"/>
              <a:buFont typeface="Calibri"/>
              <a:buNone/>
            </a:pPr>
            <a:r>
              <a:rPr lang="en" sz="2300" b="1">
                <a:solidFill>
                  <a:schemeClr val="dk1"/>
                </a:solidFill>
                <a:latin typeface="Calibri"/>
                <a:ea typeface="Calibri"/>
                <a:cs typeface="Calibri"/>
                <a:sym typeface="Calibri"/>
              </a:rPr>
              <a:t>Rider 1</a:t>
            </a:r>
            <a:endParaRPr/>
          </a:p>
        </p:txBody>
      </p:sp>
      <p:pic>
        <p:nvPicPr>
          <p:cNvPr id="249" name="Google Shape;249;p26"/>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250" name="Google Shape;250;p26"/>
          <p:cNvPicPr preferRelativeResize="0"/>
          <p:nvPr/>
        </p:nvPicPr>
        <p:blipFill rotWithShape="1">
          <a:blip r:embed="rId5">
            <a:alphaModFix/>
          </a:blip>
          <a:srcRect b="24704"/>
          <a:stretch/>
        </p:blipFill>
        <p:spPr>
          <a:xfrm>
            <a:off x="6108575" y="3414375"/>
            <a:ext cx="2695575" cy="1276575"/>
          </a:xfrm>
          <a:prstGeom prst="rect">
            <a:avLst/>
          </a:prstGeom>
          <a:noFill/>
          <a:ln>
            <a:noFill/>
          </a:ln>
        </p:spPr>
      </p:pic>
      <p:pic>
        <p:nvPicPr>
          <p:cNvPr id="251" name="Google Shape;251;p26"/>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252" name="Google Shape;252;p26"/>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7"/>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260" name="Google Shape;260;p27"/>
          <p:cNvPicPr preferRelativeResize="0"/>
          <p:nvPr/>
        </p:nvPicPr>
        <p:blipFill rotWithShape="1">
          <a:blip r:embed="rId3">
            <a:alphaModFix/>
          </a:blip>
          <a:srcRect/>
          <a:stretch/>
        </p:blipFill>
        <p:spPr>
          <a:xfrm>
            <a:off x="495856" y="4859948"/>
            <a:ext cx="6257509" cy="249469"/>
          </a:xfrm>
          <a:prstGeom prst="rect">
            <a:avLst/>
          </a:prstGeom>
          <a:noFill/>
          <a:ln>
            <a:noFill/>
          </a:ln>
        </p:spPr>
      </p:pic>
      <p:sp>
        <p:nvSpPr>
          <p:cNvPr id="261" name="Google Shape;261;p27"/>
          <p:cNvSpPr txBox="1"/>
          <p:nvPr/>
        </p:nvSpPr>
        <p:spPr>
          <a:xfrm>
            <a:off x="319325" y="471375"/>
            <a:ext cx="8583000" cy="520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900" b="1">
                <a:solidFill>
                  <a:schemeClr val="dk1"/>
                </a:solidFill>
                <a:latin typeface="Calibri"/>
                <a:ea typeface="Calibri"/>
                <a:cs typeface="Calibri"/>
                <a:sym typeface="Calibri"/>
              </a:rPr>
              <a:t>Critical Illness: (Optional, Paid)</a:t>
            </a:r>
            <a:endParaRPr sz="900"/>
          </a:p>
          <a:p>
            <a:pPr marL="0" marR="0" lvl="0" indent="0" algn="l" rtl="0">
              <a:spcBef>
                <a:spcPts val="600"/>
              </a:spcBef>
              <a:spcAft>
                <a:spcPts val="0"/>
              </a:spcAft>
              <a:buNone/>
            </a:pPr>
            <a:r>
              <a:rPr lang="en" sz="1800">
                <a:solidFill>
                  <a:schemeClr val="dk1"/>
                </a:solidFill>
                <a:latin typeface="Calibri"/>
                <a:ea typeface="Calibri"/>
                <a:cs typeface="Calibri"/>
                <a:sym typeface="Calibri"/>
              </a:rPr>
              <a:t>A critical illness rider is a beneficial rider who helps the policyholder financially in case they are diagnosed with a critical illness during the policy tenure. </a:t>
            </a:r>
            <a:endParaRPr sz="12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 sz="1800">
                <a:solidFill>
                  <a:schemeClr val="dk1"/>
                </a:solidFill>
                <a:latin typeface="Calibri"/>
                <a:ea typeface="Calibri"/>
                <a:cs typeface="Calibri"/>
                <a:sym typeface="Calibri"/>
              </a:rPr>
              <a:t>Critical illness is a life-threatening disease such as cancer, stroke, kidney failure, etc.</a:t>
            </a:r>
            <a:endParaRPr sz="1200"/>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r>
              <a:rPr lang="en" sz="1600" b="0" i="0" u="none" strike="noStrike" cap="none">
                <a:solidFill>
                  <a:srgbClr val="000000"/>
                </a:solidFill>
                <a:latin typeface="Calibri"/>
                <a:ea typeface="Calibri"/>
                <a:cs typeface="Calibri"/>
                <a:sym typeface="Calibri"/>
              </a:rPr>
              <a:t>This rider covers </a:t>
            </a:r>
            <a:r>
              <a:rPr lang="en" sz="1600">
                <a:latin typeface="Calibri"/>
                <a:ea typeface="Calibri"/>
                <a:cs typeface="Calibri"/>
                <a:sym typeface="Calibri"/>
              </a:rPr>
              <a:t>60 or 20</a:t>
            </a:r>
            <a:r>
              <a:rPr lang="en" sz="1600" b="0" i="0" strike="noStrike" cap="none">
                <a:solidFill>
                  <a:srgbClr val="000000"/>
                </a:solidFill>
                <a:latin typeface="Calibri"/>
                <a:ea typeface="Calibri"/>
                <a:cs typeface="Calibri"/>
                <a:sym typeface="Calibri"/>
              </a:rPr>
              <a:t> Critical </a:t>
            </a:r>
            <a:r>
              <a:rPr lang="en" sz="1600">
                <a:solidFill>
                  <a:srgbClr val="000000"/>
                </a:solidFill>
                <a:latin typeface="Calibri"/>
                <a:ea typeface="Calibri"/>
                <a:cs typeface="Calibri"/>
                <a:sym typeface="Calibri"/>
              </a:rPr>
              <a:t>I</a:t>
            </a:r>
            <a:r>
              <a:rPr lang="en" sz="1600" b="0" i="0" strike="noStrike" cap="none">
                <a:solidFill>
                  <a:srgbClr val="000000"/>
                </a:solidFill>
                <a:latin typeface="Calibri"/>
                <a:ea typeface="Calibri"/>
                <a:cs typeface="Calibri"/>
                <a:sym typeface="Calibri"/>
              </a:rPr>
              <a:t>llness</a:t>
            </a:r>
            <a:r>
              <a:rPr lang="en" sz="1600">
                <a:solidFill>
                  <a:srgbClr val="000000"/>
                </a:solidFill>
                <a:latin typeface="Calibri"/>
                <a:ea typeface="Calibri"/>
                <a:cs typeface="Calibri"/>
                <a:sym typeface="Calibri"/>
              </a:rPr>
              <a:t> and r</a:t>
            </a:r>
            <a:r>
              <a:rPr lang="en" sz="1600" b="0" i="0" u="none" strike="noStrike" cap="none">
                <a:solidFill>
                  <a:srgbClr val="000000"/>
                </a:solidFill>
                <a:latin typeface="Calibri"/>
                <a:ea typeface="Calibri"/>
                <a:cs typeface="Calibri"/>
                <a:sym typeface="Calibri"/>
              </a:rPr>
              <a:t>ider SA shall be paid on diagnosis of any 1 of the listed Critical Illness. </a:t>
            </a:r>
            <a:br>
              <a:rPr lang="en" sz="1600" b="0" i="0" u="none" strike="noStrike" cap="none">
                <a:solidFill>
                  <a:srgbClr val="000000"/>
                </a:solidFill>
                <a:latin typeface="Calibri"/>
                <a:ea typeface="Calibri"/>
                <a:cs typeface="Calibri"/>
                <a:sym typeface="Calibri"/>
              </a:rPr>
            </a:br>
            <a:endParaRPr sz="16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r>
              <a:rPr lang="en" sz="1600" b="0" i="0" u="none" strike="noStrike" cap="none">
                <a:solidFill>
                  <a:srgbClr val="000000"/>
                </a:solidFill>
                <a:latin typeface="Calibri"/>
                <a:ea typeface="Calibri"/>
                <a:cs typeface="Calibri"/>
                <a:sym typeface="Calibri"/>
              </a:rPr>
              <a:t>Conditions:</a:t>
            </a:r>
            <a:endParaRPr sz="1200"/>
          </a:p>
          <a:p>
            <a:pPr marL="0" marR="0" lvl="0" indent="0" algn="l" rtl="0">
              <a:lnSpc>
                <a:spcPct val="100000"/>
              </a:lnSpc>
              <a:spcBef>
                <a:spcPts val="0"/>
              </a:spcBef>
              <a:spcAft>
                <a:spcPts val="0"/>
              </a:spcAft>
              <a:buClr>
                <a:srgbClr val="000000"/>
              </a:buClr>
              <a:buSzPts val="1800"/>
              <a:buFont typeface="Calibri"/>
              <a:buNone/>
            </a:pPr>
            <a:r>
              <a:rPr lang="en" sz="1600" b="1" i="0" u="none" strike="noStrike" cap="none">
                <a:solidFill>
                  <a:srgbClr val="000000"/>
                </a:solidFill>
                <a:latin typeface="Calibri"/>
                <a:ea typeface="Calibri"/>
                <a:cs typeface="Calibri"/>
                <a:sym typeface="Calibri"/>
              </a:rPr>
              <a:t>1. Waiting Period: </a:t>
            </a:r>
            <a:r>
              <a:rPr lang="en" sz="1600" b="1">
                <a:latin typeface="Calibri"/>
                <a:ea typeface="Calibri"/>
                <a:cs typeface="Calibri"/>
                <a:sym typeface="Calibri"/>
              </a:rPr>
              <a:t>90</a:t>
            </a:r>
            <a:r>
              <a:rPr lang="en" sz="1600" b="1" i="0" u="none" strike="noStrike" cap="none">
                <a:solidFill>
                  <a:srgbClr val="000000"/>
                </a:solidFill>
                <a:latin typeface="Calibri"/>
                <a:ea typeface="Calibri"/>
                <a:cs typeface="Calibri"/>
                <a:sym typeface="Calibri"/>
              </a:rPr>
              <a:t> days</a:t>
            </a:r>
            <a:endParaRPr sz="1200"/>
          </a:p>
          <a:p>
            <a:pPr marL="0" marR="0" lvl="0" indent="0" algn="l" rtl="0">
              <a:lnSpc>
                <a:spcPct val="100000"/>
              </a:lnSpc>
              <a:spcBef>
                <a:spcPts val="0"/>
              </a:spcBef>
              <a:spcAft>
                <a:spcPts val="0"/>
              </a:spcAft>
              <a:buClr>
                <a:srgbClr val="000000"/>
              </a:buClr>
              <a:buSzPts val="1800"/>
              <a:buFont typeface="Calibri"/>
              <a:buNone/>
            </a:pPr>
            <a:r>
              <a:rPr lang="en" sz="1600" b="1" i="0" u="none" strike="noStrike" cap="none">
                <a:solidFill>
                  <a:srgbClr val="000000"/>
                </a:solidFill>
                <a:latin typeface="Calibri"/>
                <a:ea typeface="Calibri"/>
                <a:cs typeface="Calibri"/>
                <a:sym typeface="Calibri"/>
              </a:rPr>
              <a:t>2. Survival Period: </a:t>
            </a:r>
            <a:r>
              <a:rPr lang="en" sz="1600" b="1">
                <a:latin typeface="Calibri"/>
                <a:ea typeface="Calibri"/>
                <a:cs typeface="Calibri"/>
                <a:sym typeface="Calibri"/>
              </a:rPr>
              <a:t>15 </a:t>
            </a:r>
            <a:r>
              <a:rPr lang="en" sz="1600" b="1" i="0" u="none" strike="noStrike" cap="none">
                <a:solidFill>
                  <a:srgbClr val="000000"/>
                </a:solidFill>
                <a:latin typeface="Calibri"/>
                <a:ea typeface="Calibri"/>
                <a:cs typeface="Calibri"/>
                <a:sym typeface="Calibri"/>
              </a:rPr>
              <a:t>days</a:t>
            </a:r>
            <a:br>
              <a:rPr lang="en" sz="1600" b="1" i="0" u="none" strike="noStrike" cap="none">
                <a:solidFill>
                  <a:srgbClr val="000000"/>
                </a:solidFill>
                <a:latin typeface="Calibri"/>
                <a:ea typeface="Calibri"/>
                <a:cs typeface="Calibri"/>
                <a:sym typeface="Calibri"/>
              </a:rPr>
            </a:br>
            <a:endParaRPr sz="16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70C0"/>
              </a:buClr>
              <a:buSzPts val="1800"/>
              <a:buFont typeface="Calibri"/>
              <a:buNone/>
            </a:pPr>
            <a:r>
              <a:rPr lang="en" sz="1600" b="1" i="0" u="none" strike="noStrike" cap="none">
                <a:solidFill>
                  <a:srgbClr val="E69138"/>
                </a:solidFill>
                <a:latin typeface="Calibri"/>
                <a:ea typeface="Calibri"/>
                <a:cs typeface="Calibri"/>
                <a:sym typeface="Calibri"/>
              </a:rPr>
              <a:t>Payout:</a:t>
            </a:r>
            <a:r>
              <a:rPr lang="en" sz="1600" b="1">
                <a:solidFill>
                  <a:srgbClr val="000000"/>
                </a:solidFill>
                <a:latin typeface="Calibri"/>
                <a:ea typeface="Calibri"/>
                <a:cs typeface="Calibri"/>
                <a:sym typeface="Calibri"/>
              </a:rPr>
              <a:t> </a:t>
            </a:r>
            <a:r>
              <a:rPr lang="en" sz="1600" i="0" u="none" strike="noStrike" cap="none">
                <a:solidFill>
                  <a:srgbClr val="000000"/>
                </a:solidFill>
                <a:latin typeface="Calibri"/>
                <a:ea typeface="Calibri"/>
                <a:cs typeface="Calibri"/>
                <a:sym typeface="Calibri"/>
              </a:rPr>
              <a:t>Rider SA will be </a:t>
            </a:r>
            <a:r>
              <a:rPr lang="en" sz="1600">
                <a:latin typeface="Calibri"/>
                <a:ea typeface="Calibri"/>
                <a:cs typeface="Calibri"/>
                <a:sym typeface="Calibri"/>
              </a:rPr>
              <a:t>over and above</a:t>
            </a:r>
            <a:r>
              <a:rPr lang="en" sz="1600" i="0" u="none" strike="noStrike" cap="none">
                <a:solidFill>
                  <a:srgbClr val="000000"/>
                </a:solidFill>
                <a:latin typeface="Calibri"/>
                <a:ea typeface="Calibri"/>
                <a:cs typeface="Calibri"/>
                <a:sym typeface="Calibri"/>
              </a:rPr>
              <a:t> </a:t>
            </a:r>
            <a:endParaRPr sz="1200" b="1"/>
          </a:p>
          <a:p>
            <a:pPr marL="0" marR="0" lvl="0" indent="0" algn="l" rtl="0">
              <a:lnSpc>
                <a:spcPct val="100000"/>
              </a:lnSpc>
              <a:spcBef>
                <a:spcPts val="0"/>
              </a:spcBef>
              <a:spcAft>
                <a:spcPts val="0"/>
              </a:spcAft>
              <a:buClr>
                <a:schemeClr val="dk1"/>
              </a:buClr>
              <a:buSzPts val="1800"/>
              <a:buFont typeface="Calibri"/>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r>
              <a:rPr lang="en" sz="1600">
                <a:solidFill>
                  <a:schemeClr val="dk1"/>
                </a:solidFill>
                <a:latin typeface="Calibri"/>
                <a:ea typeface="Calibri"/>
                <a:cs typeface="Calibri"/>
                <a:sym typeface="Calibri"/>
              </a:rPr>
              <a:t>Note: Rider SA cannot be more than Base SA. </a:t>
            </a:r>
            <a:r>
              <a:rPr lang="en" sz="1600" b="1">
                <a:solidFill>
                  <a:schemeClr val="dk1"/>
                </a:solidFill>
                <a:latin typeface="Calibri"/>
                <a:ea typeface="Calibri"/>
                <a:cs typeface="Calibri"/>
                <a:sym typeface="Calibri"/>
              </a:rPr>
              <a:t>(maximum limit 1.5cr)</a:t>
            </a:r>
            <a:endParaRPr sz="1200"/>
          </a:p>
          <a:p>
            <a:pPr marL="0" marR="0" lvl="0" indent="0" algn="l" rtl="0">
              <a:lnSpc>
                <a:spcPct val="100000"/>
              </a:lnSpc>
              <a:spcBef>
                <a:spcPts val="0"/>
              </a:spcBef>
              <a:spcAft>
                <a:spcPts val="0"/>
              </a:spcAft>
              <a:buClr>
                <a:schemeClr val="dk1"/>
              </a:buClr>
              <a:buSzPts val="1800"/>
              <a:buFont typeface="Calibri"/>
              <a:buNone/>
            </a:pPr>
            <a:endParaRPr sz="180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r" rtl="0">
              <a:spcBef>
                <a:spcPts val="0"/>
              </a:spcBef>
              <a:spcAft>
                <a:spcPts val="0"/>
              </a:spcAft>
              <a:buNone/>
            </a:pPr>
            <a:endParaRPr sz="2000" b="1">
              <a:solidFill>
                <a:schemeClr val="dk1"/>
              </a:solidFill>
              <a:latin typeface="Calibri"/>
              <a:ea typeface="Calibri"/>
              <a:cs typeface="Calibri"/>
              <a:sym typeface="Calibri"/>
            </a:endParaRPr>
          </a:p>
        </p:txBody>
      </p:sp>
      <p:sp>
        <p:nvSpPr>
          <p:cNvPr id="262" name="Google Shape;262;p27"/>
          <p:cNvSpPr txBox="1"/>
          <p:nvPr/>
        </p:nvSpPr>
        <p:spPr>
          <a:xfrm>
            <a:off x="235585" y="11430"/>
            <a:ext cx="3048000" cy="35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Rider 2</a:t>
            </a:r>
            <a:endParaRPr/>
          </a:p>
        </p:txBody>
      </p:sp>
      <p:pic>
        <p:nvPicPr>
          <p:cNvPr id="263" name="Google Shape;263;p27"/>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264" name="Google Shape;264;p27"/>
          <p:cNvPicPr preferRelativeResize="0"/>
          <p:nvPr/>
        </p:nvPicPr>
        <p:blipFill>
          <a:blip r:embed="rId5">
            <a:alphaModFix/>
          </a:blip>
          <a:stretch>
            <a:fillRect/>
          </a:stretch>
        </p:blipFill>
        <p:spPr>
          <a:xfrm>
            <a:off x="6190100" y="2946500"/>
            <a:ext cx="2712225" cy="1518850"/>
          </a:xfrm>
          <a:prstGeom prst="rect">
            <a:avLst/>
          </a:prstGeom>
          <a:noFill/>
          <a:ln>
            <a:noFill/>
          </a:ln>
        </p:spPr>
      </p:pic>
      <p:pic>
        <p:nvPicPr>
          <p:cNvPr id="265" name="Google Shape;265;p27"/>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266" name="Google Shape;266;p27"/>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274" name="Google Shape;274;p28"/>
          <p:cNvSpPr txBox="1"/>
          <p:nvPr/>
        </p:nvSpPr>
        <p:spPr>
          <a:xfrm>
            <a:off x="75149" y="170650"/>
            <a:ext cx="6075900" cy="28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300"/>
              <a:buFont typeface="Calibri"/>
              <a:buNone/>
            </a:pPr>
            <a:r>
              <a:rPr lang="en" sz="2300" b="1">
                <a:solidFill>
                  <a:schemeClr val="dk1"/>
                </a:solidFill>
                <a:latin typeface="Calibri"/>
                <a:ea typeface="Calibri"/>
                <a:cs typeface="Calibri"/>
                <a:sym typeface="Calibri"/>
              </a:rPr>
              <a:t>Rider 3</a:t>
            </a:r>
            <a:endParaRPr/>
          </a:p>
        </p:txBody>
      </p:sp>
      <p:pic>
        <p:nvPicPr>
          <p:cNvPr id="275" name="Google Shape;275;p28"/>
          <p:cNvPicPr preferRelativeResize="0"/>
          <p:nvPr/>
        </p:nvPicPr>
        <p:blipFill rotWithShape="1">
          <a:blip r:embed="rId3">
            <a:alphaModFix/>
          </a:blip>
          <a:srcRect/>
          <a:stretch/>
        </p:blipFill>
        <p:spPr>
          <a:xfrm>
            <a:off x="495856" y="4859948"/>
            <a:ext cx="6257509" cy="249469"/>
          </a:xfrm>
          <a:prstGeom prst="rect">
            <a:avLst/>
          </a:prstGeom>
          <a:noFill/>
          <a:ln>
            <a:noFill/>
          </a:ln>
        </p:spPr>
      </p:pic>
      <p:sp>
        <p:nvSpPr>
          <p:cNvPr id="276" name="Google Shape;276;p28"/>
          <p:cNvSpPr txBox="1"/>
          <p:nvPr/>
        </p:nvSpPr>
        <p:spPr>
          <a:xfrm>
            <a:off x="61500" y="538047"/>
            <a:ext cx="9021000" cy="4063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a:solidFill>
                  <a:schemeClr val="dk1"/>
                </a:solidFill>
                <a:latin typeface="Calibri"/>
                <a:ea typeface="Calibri"/>
                <a:cs typeface="Calibri"/>
                <a:sym typeface="Calibri"/>
              </a:rPr>
              <a:t>Terminal Illness: (Inbuilt, Free)</a:t>
            </a:r>
            <a:endParaRPr/>
          </a:p>
          <a:p>
            <a:pPr marL="0" marR="0" lvl="0" indent="0" algn="l" rtl="0">
              <a:spcBef>
                <a:spcPts val="600"/>
              </a:spcBef>
              <a:spcAft>
                <a:spcPts val="0"/>
              </a:spcAft>
              <a:buNone/>
            </a:pPr>
            <a:br>
              <a:rPr lang="en" sz="1800" b="1">
                <a:solidFill>
                  <a:schemeClr val="dk1"/>
                </a:solidFill>
                <a:latin typeface="Calibri"/>
                <a:ea typeface="Calibri"/>
                <a:cs typeface="Calibri"/>
                <a:sym typeface="Calibri"/>
              </a:rPr>
            </a:br>
            <a:r>
              <a:rPr lang="en" sz="1700">
                <a:solidFill>
                  <a:schemeClr val="dk1"/>
                </a:solidFill>
                <a:latin typeface="Calibri"/>
                <a:ea typeface="Calibri"/>
                <a:cs typeface="Calibri"/>
                <a:sym typeface="Calibri"/>
              </a:rPr>
              <a:t>If any 2 Indian Medical Association (IMA) certified doctors declare that the policyholder will die in the coming 180 days (6 months) because of any disease, Terminal Illness Rider will provide the Basic SA of Term Plan to the insured/nominee before the death, and the plan will be terminated.</a:t>
            </a:r>
            <a:endParaRPr sz="1300"/>
          </a:p>
          <a:p>
            <a:pPr marL="0" marR="0" lvl="0" indent="0" algn="l" rtl="0">
              <a:spcBef>
                <a:spcPts val="0"/>
              </a:spcBef>
              <a:spcAft>
                <a:spcPts val="0"/>
              </a:spcAft>
              <a:buNone/>
            </a:pPr>
            <a:endParaRPr sz="1700">
              <a:solidFill>
                <a:schemeClr val="dk1"/>
              </a:solidFill>
              <a:latin typeface="Calibri"/>
              <a:ea typeface="Calibri"/>
              <a:cs typeface="Calibri"/>
              <a:sym typeface="Calibri"/>
            </a:endParaRPr>
          </a:p>
          <a:p>
            <a:pPr marL="0" marR="0" lvl="0" indent="0" algn="l" rtl="0">
              <a:spcBef>
                <a:spcPts val="0"/>
              </a:spcBef>
              <a:spcAft>
                <a:spcPts val="0"/>
              </a:spcAft>
              <a:buNone/>
            </a:pPr>
            <a:r>
              <a:rPr lang="en" sz="1700" u="sng">
                <a:solidFill>
                  <a:schemeClr val="dk1"/>
                </a:solidFill>
                <a:latin typeface="Calibri"/>
                <a:ea typeface="Calibri"/>
                <a:cs typeface="Calibri"/>
                <a:sym typeface="Calibri"/>
              </a:rPr>
              <a:t>Note: Doctor should not belong to policy holder’s family. AIDS/HIV is not covered.</a:t>
            </a:r>
            <a:endParaRPr sz="1300"/>
          </a:p>
          <a:p>
            <a:pPr marL="0" marR="0" lvl="0" indent="0" algn="l" rtl="0">
              <a:spcBef>
                <a:spcPts val="0"/>
              </a:spcBef>
              <a:spcAft>
                <a:spcPts val="0"/>
              </a:spcAft>
              <a:buNone/>
            </a:pPr>
            <a:endParaRPr sz="1700" u="sng">
              <a:solidFill>
                <a:schemeClr val="dk1"/>
              </a:solidFill>
              <a:latin typeface="Calibri"/>
              <a:ea typeface="Calibri"/>
              <a:cs typeface="Calibri"/>
              <a:sym typeface="Calibri"/>
            </a:endParaRPr>
          </a:p>
          <a:p>
            <a:pPr marL="0" marR="0" lvl="0" indent="0" algn="l" rtl="0">
              <a:spcBef>
                <a:spcPts val="0"/>
              </a:spcBef>
              <a:spcAft>
                <a:spcPts val="0"/>
              </a:spcAft>
              <a:buNone/>
            </a:pPr>
            <a:endParaRPr sz="1700" u="sng">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70C0"/>
              </a:buClr>
              <a:buSzPts val="1800"/>
              <a:buFont typeface="Calibri"/>
              <a:buNone/>
            </a:pPr>
            <a:r>
              <a:rPr lang="en" sz="1700" b="1" i="0" u="none" strike="noStrike" cap="none">
                <a:solidFill>
                  <a:srgbClr val="E69138"/>
                </a:solidFill>
                <a:latin typeface="Calibri"/>
                <a:ea typeface="Calibri"/>
                <a:cs typeface="Calibri"/>
                <a:sym typeface="Calibri"/>
              </a:rPr>
              <a:t>Payout:</a:t>
            </a:r>
            <a:r>
              <a:rPr lang="en" sz="1700" b="1">
                <a:solidFill>
                  <a:srgbClr val="000000"/>
                </a:solidFill>
                <a:latin typeface="Calibri"/>
                <a:ea typeface="Calibri"/>
                <a:cs typeface="Calibri"/>
                <a:sym typeface="Calibri"/>
              </a:rPr>
              <a:t> </a:t>
            </a:r>
            <a:r>
              <a:rPr lang="en" sz="1700" i="0" u="none" strike="noStrike" cap="none">
                <a:solidFill>
                  <a:srgbClr val="000000"/>
                </a:solidFill>
                <a:latin typeface="Calibri"/>
                <a:ea typeface="Calibri"/>
                <a:cs typeface="Calibri"/>
                <a:sym typeface="Calibri"/>
              </a:rPr>
              <a:t>100% of Base SA will be paid.</a:t>
            </a:r>
            <a:endParaRPr sz="1300"/>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1800" u="sng">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r" rtl="0">
              <a:spcBef>
                <a:spcPts val="600"/>
              </a:spcBef>
              <a:spcAft>
                <a:spcPts val="0"/>
              </a:spcAft>
              <a:buNone/>
            </a:pPr>
            <a:endParaRPr sz="1800" b="1">
              <a:solidFill>
                <a:schemeClr val="dk1"/>
              </a:solidFill>
              <a:latin typeface="Calibri"/>
              <a:ea typeface="Calibri"/>
              <a:cs typeface="Calibri"/>
              <a:sym typeface="Calibri"/>
            </a:endParaRPr>
          </a:p>
        </p:txBody>
      </p:sp>
      <p:pic>
        <p:nvPicPr>
          <p:cNvPr id="277" name="Google Shape;277;p28" descr="Adi tsahor | Dribbble"/>
          <p:cNvPicPr preferRelativeResize="0"/>
          <p:nvPr/>
        </p:nvPicPr>
        <p:blipFill rotWithShape="1">
          <a:blip r:embed="rId4">
            <a:alphaModFix/>
          </a:blip>
          <a:srcRect/>
          <a:stretch/>
        </p:blipFill>
        <p:spPr>
          <a:xfrm>
            <a:off x="6526450" y="2909500"/>
            <a:ext cx="1905000" cy="1428750"/>
          </a:xfrm>
          <a:prstGeom prst="rect">
            <a:avLst/>
          </a:prstGeom>
          <a:noFill/>
          <a:ln>
            <a:noFill/>
          </a:ln>
        </p:spPr>
      </p:pic>
      <p:pic>
        <p:nvPicPr>
          <p:cNvPr id="278" name="Google Shape;278;p28"/>
          <p:cNvPicPr preferRelativeResize="0"/>
          <p:nvPr/>
        </p:nvPicPr>
        <p:blipFill rotWithShape="1">
          <a:blip r:embed="rId5">
            <a:alphaModFix/>
          </a:blip>
          <a:srcRect/>
          <a:stretch/>
        </p:blipFill>
        <p:spPr>
          <a:xfrm>
            <a:off x="7895575" y="59175"/>
            <a:ext cx="1248425" cy="253800"/>
          </a:xfrm>
          <a:prstGeom prst="rect">
            <a:avLst/>
          </a:prstGeom>
          <a:noFill/>
          <a:ln>
            <a:noFill/>
          </a:ln>
        </p:spPr>
      </p:pic>
      <p:pic>
        <p:nvPicPr>
          <p:cNvPr id="279" name="Google Shape;279;p28"/>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280" name="Google Shape;280;p28"/>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9"/>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88" name="Google Shape;288;p29"/>
          <p:cNvSpPr txBox="1"/>
          <p:nvPr/>
        </p:nvSpPr>
        <p:spPr>
          <a:xfrm>
            <a:off x="150276" y="241925"/>
            <a:ext cx="60582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300" b="1">
                <a:solidFill>
                  <a:schemeClr val="dk1"/>
                </a:solidFill>
                <a:latin typeface="Calibri"/>
                <a:ea typeface="Calibri"/>
                <a:cs typeface="Calibri"/>
                <a:sym typeface="Calibri"/>
              </a:rPr>
              <a:t>Additional Benefits</a:t>
            </a:r>
            <a:endParaRPr sz="2300" b="1">
              <a:solidFill>
                <a:schemeClr val="dk1"/>
              </a:solidFill>
              <a:latin typeface="Calibri"/>
              <a:ea typeface="Calibri"/>
              <a:cs typeface="Calibri"/>
              <a:sym typeface="Calibri"/>
            </a:endParaRPr>
          </a:p>
        </p:txBody>
      </p:sp>
      <p:pic>
        <p:nvPicPr>
          <p:cNvPr id="289" name="Google Shape;289;p29"/>
          <p:cNvPicPr preferRelativeResize="0"/>
          <p:nvPr/>
        </p:nvPicPr>
        <p:blipFill rotWithShape="1">
          <a:blip r:embed="rId3">
            <a:alphaModFix/>
          </a:blip>
          <a:srcRect/>
          <a:stretch/>
        </p:blipFill>
        <p:spPr>
          <a:xfrm>
            <a:off x="495856" y="4859948"/>
            <a:ext cx="6257509" cy="249469"/>
          </a:xfrm>
          <a:prstGeom prst="rect">
            <a:avLst/>
          </a:prstGeom>
          <a:noFill/>
          <a:ln>
            <a:noFill/>
          </a:ln>
        </p:spPr>
      </p:pic>
      <p:pic>
        <p:nvPicPr>
          <p:cNvPr id="290" name="Google Shape;290;p29"/>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291" name="Google Shape;291;p29"/>
          <p:cNvPicPr preferRelativeResize="0"/>
          <p:nvPr/>
        </p:nvPicPr>
        <p:blipFill rotWithShape="1">
          <a:blip r:embed="rId5">
            <a:alphaModFix/>
          </a:blip>
          <a:srcRect b="9288"/>
          <a:stretch/>
        </p:blipFill>
        <p:spPr>
          <a:xfrm>
            <a:off x="1742725" y="1032074"/>
            <a:ext cx="2619375" cy="1581150"/>
          </a:xfrm>
          <a:prstGeom prst="rect">
            <a:avLst/>
          </a:prstGeom>
          <a:noFill/>
          <a:ln>
            <a:noFill/>
          </a:ln>
        </p:spPr>
      </p:pic>
      <p:pic>
        <p:nvPicPr>
          <p:cNvPr id="292" name="Google Shape;292;p29"/>
          <p:cNvPicPr preferRelativeResize="0"/>
          <p:nvPr/>
        </p:nvPicPr>
        <p:blipFill>
          <a:blip r:embed="rId6">
            <a:alphaModFix/>
          </a:blip>
          <a:stretch>
            <a:fillRect/>
          </a:stretch>
        </p:blipFill>
        <p:spPr>
          <a:xfrm>
            <a:off x="4142000" y="1008250"/>
            <a:ext cx="2552700" cy="1790700"/>
          </a:xfrm>
          <a:prstGeom prst="rect">
            <a:avLst/>
          </a:prstGeom>
          <a:noFill/>
          <a:ln>
            <a:noFill/>
          </a:ln>
        </p:spPr>
      </p:pic>
      <p:pic>
        <p:nvPicPr>
          <p:cNvPr id="293" name="Google Shape;293;p29"/>
          <p:cNvPicPr preferRelativeResize="0"/>
          <p:nvPr/>
        </p:nvPicPr>
        <p:blipFill rotWithShape="1">
          <a:blip r:embed="rId7">
            <a:alphaModFix/>
          </a:blip>
          <a:srcRect l="11897" t="20088" r="18240" b="-3165"/>
          <a:stretch/>
        </p:blipFill>
        <p:spPr>
          <a:xfrm>
            <a:off x="1886900" y="2613225"/>
            <a:ext cx="2331025" cy="1663650"/>
          </a:xfrm>
          <a:prstGeom prst="rect">
            <a:avLst/>
          </a:prstGeom>
          <a:noFill/>
          <a:ln>
            <a:noFill/>
          </a:ln>
        </p:spPr>
      </p:pic>
      <p:pic>
        <p:nvPicPr>
          <p:cNvPr id="294" name="Google Shape;294;p29"/>
          <p:cNvPicPr preferRelativeResize="0"/>
          <p:nvPr/>
        </p:nvPicPr>
        <p:blipFill rotWithShape="1">
          <a:blip r:embed="rId8">
            <a:alphaModFix/>
          </a:blip>
          <a:srcRect l="15578" r="13221"/>
          <a:stretch/>
        </p:blipFill>
        <p:spPr>
          <a:xfrm>
            <a:off x="4457900" y="2554475"/>
            <a:ext cx="1915875" cy="1790700"/>
          </a:xfrm>
          <a:prstGeom prst="rect">
            <a:avLst/>
          </a:prstGeom>
          <a:noFill/>
          <a:ln>
            <a:noFill/>
          </a:ln>
        </p:spPr>
      </p:pic>
      <p:pic>
        <p:nvPicPr>
          <p:cNvPr id="295" name="Google Shape;295;p29"/>
          <p:cNvPicPr preferRelativeResize="0"/>
          <p:nvPr/>
        </p:nvPicPr>
        <p:blipFill rotWithShape="1">
          <a:blip r:embed="rId9">
            <a:alphaModFix/>
          </a:blip>
          <a:srcRect/>
          <a:stretch/>
        </p:blipFill>
        <p:spPr>
          <a:xfrm>
            <a:off x="7904352" y="312963"/>
            <a:ext cx="1230875" cy="135713"/>
          </a:xfrm>
          <a:prstGeom prst="rect">
            <a:avLst/>
          </a:prstGeom>
          <a:noFill/>
          <a:ln>
            <a:noFill/>
          </a:ln>
        </p:spPr>
      </p:pic>
      <p:sp>
        <p:nvSpPr>
          <p:cNvPr id="296" name="Google Shape;296;p29"/>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304" name="Google Shape;304;p30"/>
          <p:cNvSpPr txBox="1"/>
          <p:nvPr/>
        </p:nvSpPr>
        <p:spPr>
          <a:xfrm>
            <a:off x="150275" y="165725"/>
            <a:ext cx="65454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400" b="1">
                <a:solidFill>
                  <a:schemeClr val="dk1"/>
                </a:solidFill>
                <a:latin typeface="Calibri"/>
                <a:ea typeface="Calibri"/>
                <a:cs typeface="Calibri"/>
                <a:sym typeface="Calibri"/>
              </a:rPr>
              <a:t>Additional Benefits</a:t>
            </a:r>
            <a:endParaRPr sz="2400" b="1">
              <a:solidFill>
                <a:schemeClr val="dk1"/>
              </a:solidFill>
              <a:latin typeface="Calibri"/>
              <a:ea typeface="Calibri"/>
              <a:cs typeface="Calibri"/>
              <a:sym typeface="Calibri"/>
            </a:endParaRPr>
          </a:p>
        </p:txBody>
      </p:sp>
      <p:pic>
        <p:nvPicPr>
          <p:cNvPr id="305" name="Google Shape;305;p30"/>
          <p:cNvPicPr preferRelativeResize="0"/>
          <p:nvPr/>
        </p:nvPicPr>
        <p:blipFill rotWithShape="1">
          <a:blip r:embed="rId3">
            <a:alphaModFix/>
          </a:blip>
          <a:srcRect/>
          <a:stretch/>
        </p:blipFill>
        <p:spPr>
          <a:xfrm>
            <a:off x="304800" y="4895507"/>
            <a:ext cx="5886451" cy="234676"/>
          </a:xfrm>
          <a:prstGeom prst="rect">
            <a:avLst/>
          </a:prstGeom>
          <a:noFill/>
          <a:ln>
            <a:noFill/>
          </a:ln>
        </p:spPr>
      </p:pic>
      <p:graphicFrame>
        <p:nvGraphicFramePr>
          <p:cNvPr id="306" name="Google Shape;306;p30"/>
          <p:cNvGraphicFramePr/>
          <p:nvPr/>
        </p:nvGraphicFramePr>
        <p:xfrm>
          <a:off x="580425" y="593925"/>
          <a:ext cx="3000000" cy="3000000"/>
        </p:xfrm>
        <a:graphic>
          <a:graphicData uri="http://schemas.openxmlformats.org/drawingml/2006/table">
            <a:tbl>
              <a:tblPr>
                <a:noFill/>
                <a:tableStyleId>{ADED8EF8-F442-4B07-A1BB-2A004C45729D}</a:tableStyleId>
              </a:tblPr>
              <a:tblGrid>
                <a:gridCol w="2344150">
                  <a:extLst>
                    <a:ext uri="{9D8B030D-6E8A-4147-A177-3AD203B41FA5}">
                      <a16:colId xmlns:a16="http://schemas.microsoft.com/office/drawing/2014/main" val="20000"/>
                    </a:ext>
                  </a:extLst>
                </a:gridCol>
                <a:gridCol w="1491150">
                  <a:extLst>
                    <a:ext uri="{9D8B030D-6E8A-4147-A177-3AD203B41FA5}">
                      <a16:colId xmlns:a16="http://schemas.microsoft.com/office/drawing/2014/main" val="20001"/>
                    </a:ext>
                  </a:extLst>
                </a:gridCol>
                <a:gridCol w="1917650">
                  <a:extLst>
                    <a:ext uri="{9D8B030D-6E8A-4147-A177-3AD203B41FA5}">
                      <a16:colId xmlns:a16="http://schemas.microsoft.com/office/drawing/2014/main" val="20002"/>
                    </a:ext>
                  </a:extLst>
                </a:gridCol>
                <a:gridCol w="1917650">
                  <a:extLst>
                    <a:ext uri="{9D8B030D-6E8A-4147-A177-3AD203B41FA5}">
                      <a16:colId xmlns:a16="http://schemas.microsoft.com/office/drawing/2014/main" val="20003"/>
                    </a:ext>
                  </a:extLst>
                </a:gridCol>
              </a:tblGrid>
              <a:tr h="409425">
                <a:tc>
                  <a:txBody>
                    <a:bodyPr/>
                    <a:lstStyle/>
                    <a:p>
                      <a:pPr marL="0" lvl="0" indent="0" algn="l" rtl="0">
                        <a:spcBef>
                          <a:spcPts val="0"/>
                        </a:spcBef>
                        <a:spcAft>
                          <a:spcPts val="0"/>
                        </a:spcAft>
                        <a:buNone/>
                      </a:pPr>
                      <a:r>
                        <a:rPr lang="en" b="1">
                          <a:solidFill>
                            <a:srgbClr val="FFFFFF"/>
                          </a:solidFill>
                        </a:rPr>
                        <a:t>Additional Benefit </a:t>
                      </a:r>
                      <a:endParaRPr b="1">
                        <a:solidFill>
                          <a:srgbClr val="FFFFFF"/>
                        </a:solidFill>
                      </a:endParaRPr>
                    </a:p>
                  </a:txBody>
                  <a:tcPr marL="91425" marR="91425" marT="91425" marB="91425">
                    <a:solidFill>
                      <a:srgbClr val="990000"/>
                    </a:solidFill>
                  </a:tcPr>
                </a:tc>
                <a:tc>
                  <a:txBody>
                    <a:bodyPr/>
                    <a:lstStyle/>
                    <a:p>
                      <a:pPr marL="0" lvl="0" indent="0" algn="l" rtl="0">
                        <a:spcBef>
                          <a:spcPts val="0"/>
                        </a:spcBef>
                        <a:spcAft>
                          <a:spcPts val="0"/>
                        </a:spcAft>
                        <a:buNone/>
                      </a:pPr>
                      <a:r>
                        <a:rPr lang="en" b="1">
                          <a:solidFill>
                            <a:srgbClr val="FFFFFF"/>
                          </a:solidFill>
                        </a:rPr>
                        <a:t>Available</a:t>
                      </a:r>
                      <a:endParaRPr b="1">
                        <a:solidFill>
                          <a:srgbClr val="FFFFFF"/>
                        </a:solidFill>
                      </a:endParaRPr>
                    </a:p>
                  </a:txBody>
                  <a:tcPr marL="91425" marR="91425" marT="91425" marB="91425">
                    <a:solidFill>
                      <a:srgbClr val="990000"/>
                    </a:solidFill>
                  </a:tcPr>
                </a:tc>
                <a:tc>
                  <a:txBody>
                    <a:bodyPr/>
                    <a:lstStyle/>
                    <a:p>
                      <a:pPr marL="0" lvl="0" indent="0" algn="l" rtl="0">
                        <a:spcBef>
                          <a:spcPts val="0"/>
                        </a:spcBef>
                        <a:spcAft>
                          <a:spcPts val="0"/>
                        </a:spcAft>
                        <a:buNone/>
                      </a:pPr>
                      <a:r>
                        <a:rPr lang="en" b="1">
                          <a:solidFill>
                            <a:srgbClr val="FFFFFF"/>
                          </a:solidFill>
                        </a:rPr>
                        <a:t>Inbuilt, Free</a:t>
                      </a:r>
                      <a:endParaRPr b="1">
                        <a:solidFill>
                          <a:srgbClr val="FFFFFF"/>
                        </a:solidFill>
                      </a:endParaRPr>
                    </a:p>
                  </a:txBody>
                  <a:tcPr marL="91425" marR="91425" marT="91425" marB="91425">
                    <a:solidFill>
                      <a:srgbClr val="990000"/>
                    </a:solidFill>
                  </a:tcPr>
                </a:tc>
                <a:tc>
                  <a:txBody>
                    <a:bodyPr/>
                    <a:lstStyle/>
                    <a:p>
                      <a:pPr marL="0" lvl="0" indent="0" algn="l" rtl="0">
                        <a:spcBef>
                          <a:spcPts val="0"/>
                        </a:spcBef>
                        <a:spcAft>
                          <a:spcPts val="0"/>
                        </a:spcAft>
                        <a:buNone/>
                      </a:pPr>
                      <a:r>
                        <a:rPr lang="en" b="1">
                          <a:solidFill>
                            <a:srgbClr val="FFFFFF"/>
                          </a:solidFill>
                        </a:rPr>
                        <a:t>Optional, Paid</a:t>
                      </a:r>
                      <a:endParaRPr b="1">
                        <a:solidFill>
                          <a:srgbClr val="FFFFFF"/>
                        </a:solidFill>
                      </a:endParaRPr>
                    </a:p>
                  </a:txBody>
                  <a:tcPr marL="91425" marR="91425" marT="91425" marB="91425">
                    <a:solidFill>
                      <a:srgbClr val="990000"/>
                    </a:solidFill>
                  </a:tcPr>
                </a:tc>
                <a:extLst>
                  <a:ext uri="{0D108BD9-81ED-4DB2-BD59-A6C34878D82A}">
                    <a16:rowId xmlns:a16="http://schemas.microsoft.com/office/drawing/2014/main" val="10000"/>
                  </a:ext>
                </a:extLst>
              </a:tr>
              <a:tr h="629900">
                <a:tc>
                  <a:txBody>
                    <a:bodyPr/>
                    <a:lstStyle/>
                    <a:p>
                      <a:pPr marL="0" lvl="0" indent="0" algn="l" rtl="0">
                        <a:spcBef>
                          <a:spcPts val="0"/>
                        </a:spcBef>
                        <a:spcAft>
                          <a:spcPts val="0"/>
                        </a:spcAft>
                        <a:buNone/>
                      </a:pPr>
                      <a:r>
                        <a:rPr lang="en" b="1">
                          <a:solidFill>
                            <a:srgbClr val="FFFFFF"/>
                          </a:solidFill>
                        </a:rPr>
                        <a:t>Full refund of premium</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1"/>
                  </a:ext>
                </a:extLst>
              </a:tr>
              <a:tr h="409425">
                <a:tc>
                  <a:txBody>
                    <a:bodyPr/>
                    <a:lstStyle/>
                    <a:p>
                      <a:pPr marL="0" lvl="0" indent="0" algn="l" rtl="0">
                        <a:spcBef>
                          <a:spcPts val="0"/>
                        </a:spcBef>
                        <a:spcAft>
                          <a:spcPts val="0"/>
                        </a:spcAft>
                        <a:buNone/>
                      </a:pPr>
                      <a:r>
                        <a:rPr lang="en" b="1">
                          <a:solidFill>
                            <a:srgbClr val="FFFFFF"/>
                          </a:solidFill>
                        </a:rPr>
                        <a:t>Housewife </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2"/>
                  </a:ext>
                </a:extLst>
              </a:tr>
              <a:tr h="409425">
                <a:tc>
                  <a:txBody>
                    <a:bodyPr/>
                    <a:lstStyle/>
                    <a:p>
                      <a:pPr marL="0" lvl="0" indent="0" algn="l" rtl="0">
                        <a:spcBef>
                          <a:spcPts val="0"/>
                        </a:spcBef>
                        <a:spcAft>
                          <a:spcPts val="0"/>
                        </a:spcAft>
                        <a:buNone/>
                      </a:pPr>
                      <a:r>
                        <a:rPr lang="en" b="1">
                          <a:solidFill>
                            <a:srgbClr val="FFFFFF"/>
                          </a:solidFill>
                        </a:rPr>
                        <a:t>Life stage benefit</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3"/>
                  </a:ext>
                </a:extLst>
              </a:tr>
              <a:tr h="409425">
                <a:tc>
                  <a:txBody>
                    <a:bodyPr/>
                    <a:lstStyle/>
                    <a:p>
                      <a:pPr marL="0" lvl="0" indent="0" algn="l" rtl="0">
                        <a:spcBef>
                          <a:spcPts val="0"/>
                        </a:spcBef>
                        <a:spcAft>
                          <a:spcPts val="0"/>
                        </a:spcAft>
                        <a:buNone/>
                      </a:pPr>
                      <a:r>
                        <a:rPr lang="en" b="1">
                          <a:solidFill>
                            <a:srgbClr val="FFFFFF"/>
                          </a:solidFill>
                        </a:rPr>
                        <a:t>Voluntary Top up</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No</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4"/>
                  </a:ext>
                </a:extLst>
              </a:tr>
              <a:tr h="372675">
                <a:tc>
                  <a:txBody>
                    <a:bodyPr/>
                    <a:lstStyle/>
                    <a:p>
                      <a:pPr marL="0" lvl="0" indent="0" algn="l" rtl="0">
                        <a:spcBef>
                          <a:spcPts val="0"/>
                        </a:spcBef>
                        <a:spcAft>
                          <a:spcPts val="0"/>
                        </a:spcAft>
                        <a:buNone/>
                      </a:pPr>
                      <a:r>
                        <a:rPr lang="en" b="1">
                          <a:solidFill>
                            <a:srgbClr val="FFFFFF"/>
                          </a:solidFill>
                        </a:rPr>
                        <a:t>Premium break</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No</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5"/>
                  </a:ext>
                </a:extLst>
              </a:tr>
              <a:tr h="372675">
                <a:tc>
                  <a:txBody>
                    <a:bodyPr/>
                    <a:lstStyle/>
                    <a:p>
                      <a:pPr marL="0" lvl="0" indent="0" algn="l" rtl="0">
                        <a:spcBef>
                          <a:spcPts val="0"/>
                        </a:spcBef>
                        <a:spcAft>
                          <a:spcPts val="0"/>
                        </a:spcAft>
                        <a:buNone/>
                      </a:pPr>
                      <a:r>
                        <a:rPr lang="en" b="1">
                          <a:solidFill>
                            <a:srgbClr val="FFFFFF"/>
                          </a:solidFill>
                        </a:rPr>
                        <a:t>Discount on Premium</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b="1">
                          <a:solidFill>
                            <a:srgbClr val="FFFFFF"/>
                          </a:solidFill>
                        </a:rPr>
                        <a:t>Cover continuous benefit </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solidFill>
                            <a:srgbClr val="000000"/>
                          </a:solidFill>
                        </a:rPr>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b="1">
                          <a:solidFill>
                            <a:srgbClr val="FFFFFF"/>
                          </a:solidFill>
                        </a:rPr>
                        <a:t>Claim Intimation</a:t>
                      </a:r>
                      <a:endParaRPr b="1">
                        <a:solidFill>
                          <a:srgbClr val="FFFFFF"/>
                        </a:solidFill>
                      </a:endParaRPr>
                    </a:p>
                  </a:txBody>
                  <a:tcPr marL="91425" marR="91425" marT="91425" marB="91425">
                    <a:solidFill>
                      <a:srgbClr val="E69138"/>
                    </a:solidFill>
                  </a:tcPr>
                </a:tc>
                <a:tc>
                  <a:txBody>
                    <a:bodyPr/>
                    <a:lstStyle/>
                    <a:p>
                      <a:pPr marL="0" lvl="0" indent="0" algn="ctr" rtl="0">
                        <a:spcBef>
                          <a:spcPts val="0"/>
                        </a:spcBef>
                        <a:spcAft>
                          <a:spcPts val="0"/>
                        </a:spcAft>
                        <a:buNone/>
                      </a:pPr>
                      <a:r>
                        <a:rPr lang="en"/>
                        <a:t>Yes</a:t>
                      </a:r>
                      <a:endParaRPr>
                        <a:solidFill>
                          <a:srgbClr val="000000"/>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8"/>
                  </a:ext>
                </a:extLst>
              </a:tr>
            </a:tbl>
          </a:graphicData>
        </a:graphic>
      </p:graphicFrame>
      <p:pic>
        <p:nvPicPr>
          <p:cNvPr id="307" name="Google Shape;307;p30"/>
          <p:cNvPicPr preferRelativeResize="0"/>
          <p:nvPr/>
        </p:nvPicPr>
        <p:blipFill rotWithShape="1">
          <a:blip r:embed="rId4">
            <a:alphaModFix/>
          </a:blip>
          <a:srcRect/>
          <a:stretch/>
        </p:blipFill>
        <p:spPr>
          <a:xfrm>
            <a:off x="7895575" y="59175"/>
            <a:ext cx="1248425" cy="253800"/>
          </a:xfrm>
          <a:prstGeom prst="rect">
            <a:avLst/>
          </a:prstGeom>
          <a:noFill/>
          <a:ln>
            <a:noFill/>
          </a:ln>
        </p:spPr>
      </p:pic>
      <p:sp>
        <p:nvSpPr>
          <p:cNvPr id="308" name="Google Shape;308;p30"/>
          <p:cNvSpPr/>
          <p:nvPr/>
        </p:nvSpPr>
        <p:spPr>
          <a:xfrm>
            <a:off x="5006200" y="118412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 name="Google Shape;309;p30"/>
          <p:cNvSpPr/>
          <p:nvPr/>
        </p:nvSpPr>
        <p:spPr>
          <a:xfrm>
            <a:off x="5006200" y="171547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0" name="Google Shape;310;p30"/>
          <p:cNvSpPr/>
          <p:nvPr/>
        </p:nvSpPr>
        <p:spPr>
          <a:xfrm>
            <a:off x="5006200" y="217192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311;p30"/>
          <p:cNvSpPr/>
          <p:nvPr/>
        </p:nvSpPr>
        <p:spPr>
          <a:xfrm>
            <a:off x="5006200" y="2545913"/>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312;p30"/>
          <p:cNvSpPr/>
          <p:nvPr/>
        </p:nvSpPr>
        <p:spPr>
          <a:xfrm>
            <a:off x="5006200" y="291992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3" name="Google Shape;313;p30"/>
          <p:cNvSpPr/>
          <p:nvPr/>
        </p:nvSpPr>
        <p:spPr>
          <a:xfrm>
            <a:off x="5006200" y="3305488"/>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 name="Google Shape;314;p30"/>
          <p:cNvSpPr/>
          <p:nvPr/>
        </p:nvSpPr>
        <p:spPr>
          <a:xfrm>
            <a:off x="5006200" y="3720713"/>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 name="Google Shape;315;p30"/>
          <p:cNvSpPr/>
          <p:nvPr/>
        </p:nvSpPr>
        <p:spPr>
          <a:xfrm>
            <a:off x="5006200" y="4135950"/>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6" name="Google Shape;316;p30"/>
          <p:cNvSpPr/>
          <p:nvPr/>
        </p:nvSpPr>
        <p:spPr>
          <a:xfrm>
            <a:off x="7241575" y="4135950"/>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7" name="Google Shape;317;p30"/>
          <p:cNvSpPr/>
          <p:nvPr/>
        </p:nvSpPr>
        <p:spPr>
          <a:xfrm>
            <a:off x="7241575" y="372072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 name="Google Shape;318;p30"/>
          <p:cNvSpPr/>
          <p:nvPr/>
        </p:nvSpPr>
        <p:spPr>
          <a:xfrm>
            <a:off x="7241575" y="3305500"/>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9" name="Google Shape;319;p30"/>
          <p:cNvSpPr/>
          <p:nvPr/>
        </p:nvSpPr>
        <p:spPr>
          <a:xfrm>
            <a:off x="7241575" y="291992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p30"/>
          <p:cNvSpPr/>
          <p:nvPr/>
        </p:nvSpPr>
        <p:spPr>
          <a:xfrm>
            <a:off x="7241575" y="214877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1" name="Google Shape;321;p30"/>
          <p:cNvSpPr/>
          <p:nvPr/>
        </p:nvSpPr>
        <p:spPr>
          <a:xfrm>
            <a:off x="7241575" y="2534350"/>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 name="Google Shape;322;p30"/>
          <p:cNvSpPr/>
          <p:nvPr/>
        </p:nvSpPr>
        <p:spPr>
          <a:xfrm>
            <a:off x="7241575" y="1184125"/>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323;p30"/>
          <p:cNvSpPr/>
          <p:nvPr/>
        </p:nvSpPr>
        <p:spPr>
          <a:xfrm>
            <a:off x="7241575" y="1703900"/>
            <a:ext cx="276300" cy="253800"/>
          </a:xfrm>
          <a:prstGeom prst="mathMultiply">
            <a:avLst>
              <a:gd name="adj1" fmla="val 2352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4" name="Google Shape;324;p30"/>
          <p:cNvPicPr preferRelativeResize="0"/>
          <p:nvPr/>
        </p:nvPicPr>
        <p:blipFill>
          <a:blip r:embed="rId5">
            <a:alphaModFix/>
          </a:blip>
          <a:stretch>
            <a:fillRect/>
          </a:stretch>
        </p:blipFill>
        <p:spPr>
          <a:xfrm>
            <a:off x="5006200" y="1169772"/>
            <a:ext cx="276300" cy="282515"/>
          </a:xfrm>
          <a:prstGeom prst="rect">
            <a:avLst/>
          </a:prstGeom>
          <a:noFill/>
          <a:ln>
            <a:noFill/>
          </a:ln>
        </p:spPr>
      </p:pic>
      <p:pic>
        <p:nvPicPr>
          <p:cNvPr id="325" name="Google Shape;325;p30"/>
          <p:cNvPicPr preferRelativeResize="0"/>
          <p:nvPr/>
        </p:nvPicPr>
        <p:blipFill>
          <a:blip r:embed="rId5">
            <a:alphaModFix/>
          </a:blip>
          <a:stretch>
            <a:fillRect/>
          </a:stretch>
        </p:blipFill>
        <p:spPr>
          <a:xfrm>
            <a:off x="7241575" y="1734497"/>
            <a:ext cx="276300" cy="282515"/>
          </a:xfrm>
          <a:prstGeom prst="rect">
            <a:avLst/>
          </a:prstGeom>
          <a:noFill/>
          <a:ln>
            <a:noFill/>
          </a:ln>
        </p:spPr>
      </p:pic>
      <p:pic>
        <p:nvPicPr>
          <p:cNvPr id="326" name="Google Shape;326;p30"/>
          <p:cNvPicPr preferRelativeResize="0"/>
          <p:nvPr/>
        </p:nvPicPr>
        <p:blipFill>
          <a:blip r:embed="rId5">
            <a:alphaModFix/>
          </a:blip>
          <a:stretch>
            <a:fillRect/>
          </a:stretch>
        </p:blipFill>
        <p:spPr>
          <a:xfrm>
            <a:off x="5006200" y="2116347"/>
            <a:ext cx="276300" cy="282515"/>
          </a:xfrm>
          <a:prstGeom prst="rect">
            <a:avLst/>
          </a:prstGeom>
          <a:noFill/>
          <a:ln>
            <a:noFill/>
          </a:ln>
        </p:spPr>
      </p:pic>
      <p:pic>
        <p:nvPicPr>
          <p:cNvPr id="327" name="Google Shape;327;p30"/>
          <p:cNvPicPr preferRelativeResize="0"/>
          <p:nvPr/>
        </p:nvPicPr>
        <p:blipFill>
          <a:blip r:embed="rId5">
            <a:alphaModFix/>
          </a:blip>
          <a:stretch>
            <a:fillRect/>
          </a:stretch>
        </p:blipFill>
        <p:spPr>
          <a:xfrm>
            <a:off x="5006200" y="3706372"/>
            <a:ext cx="276300" cy="282515"/>
          </a:xfrm>
          <a:prstGeom prst="rect">
            <a:avLst/>
          </a:prstGeom>
          <a:noFill/>
          <a:ln>
            <a:noFill/>
          </a:ln>
        </p:spPr>
      </p:pic>
      <p:pic>
        <p:nvPicPr>
          <p:cNvPr id="328" name="Google Shape;328;p30"/>
          <p:cNvPicPr preferRelativeResize="0"/>
          <p:nvPr/>
        </p:nvPicPr>
        <p:blipFill>
          <a:blip r:embed="rId5">
            <a:alphaModFix/>
          </a:blip>
          <a:stretch>
            <a:fillRect/>
          </a:stretch>
        </p:blipFill>
        <p:spPr>
          <a:xfrm>
            <a:off x="5006200" y="4086147"/>
            <a:ext cx="276300" cy="282515"/>
          </a:xfrm>
          <a:prstGeom prst="rect">
            <a:avLst/>
          </a:prstGeom>
          <a:noFill/>
          <a:ln>
            <a:noFill/>
          </a:ln>
        </p:spPr>
      </p:pic>
      <p:pic>
        <p:nvPicPr>
          <p:cNvPr id="329" name="Google Shape;329;p30"/>
          <p:cNvPicPr preferRelativeResize="0"/>
          <p:nvPr/>
        </p:nvPicPr>
        <p:blipFill>
          <a:blip r:embed="rId5">
            <a:alphaModFix/>
          </a:blip>
          <a:stretch>
            <a:fillRect/>
          </a:stretch>
        </p:blipFill>
        <p:spPr>
          <a:xfrm>
            <a:off x="5006200" y="3298797"/>
            <a:ext cx="276300" cy="282515"/>
          </a:xfrm>
          <a:prstGeom prst="rect">
            <a:avLst/>
          </a:prstGeom>
          <a:noFill/>
          <a:ln>
            <a:noFill/>
          </a:ln>
        </p:spPr>
      </p:pic>
      <p:pic>
        <p:nvPicPr>
          <p:cNvPr id="330" name="Google Shape;330;p30"/>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331" name="Google Shape;331;p30"/>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1"/>
          <p:cNvSpPr txBox="1">
            <a:spLocks noGrp="1"/>
          </p:cNvSpPr>
          <p:nvPr>
            <p:ph type="sldNum" idx="12"/>
          </p:nvPr>
        </p:nvSpPr>
        <p:spPr>
          <a:xfrm>
            <a:off x="0" y="4851947"/>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39" name="Google Shape;339;p31"/>
          <p:cNvPicPr preferRelativeResize="0"/>
          <p:nvPr/>
        </p:nvPicPr>
        <p:blipFill rotWithShape="1">
          <a:blip r:embed="rId3">
            <a:alphaModFix/>
          </a:blip>
          <a:srcRect/>
          <a:stretch/>
        </p:blipFill>
        <p:spPr>
          <a:xfrm>
            <a:off x="495856" y="4894031"/>
            <a:ext cx="6257509" cy="249469"/>
          </a:xfrm>
          <a:prstGeom prst="rect">
            <a:avLst/>
          </a:prstGeom>
          <a:noFill/>
          <a:ln>
            <a:noFill/>
          </a:ln>
        </p:spPr>
      </p:pic>
      <p:sp>
        <p:nvSpPr>
          <p:cNvPr id="340" name="Google Shape;340;p31"/>
          <p:cNvSpPr/>
          <p:nvPr/>
        </p:nvSpPr>
        <p:spPr>
          <a:xfrm>
            <a:off x="152400" y="1072800"/>
            <a:ext cx="8396400" cy="22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“Sir , with this benefit , you can protect your family &amp; also Exit the policy or end the policy if your all responsibility has been over and get your Paid Premiums Back ( without the GST &amp; Loading Premiums).</a:t>
            </a:r>
            <a:endParaRPr/>
          </a:p>
          <a:p>
            <a:pPr marL="0" marR="0" lvl="0" indent="0" algn="l" rtl="0">
              <a:spcBef>
                <a:spcPts val="600"/>
              </a:spcBef>
              <a:spcAft>
                <a:spcPts val="0"/>
              </a:spcAft>
              <a:buNone/>
            </a:pPr>
            <a:r>
              <a:rPr lang="en" sz="1800">
                <a:solidFill>
                  <a:schemeClr val="dk1"/>
                </a:solidFill>
                <a:latin typeface="Calibri"/>
                <a:ea typeface="Calibri"/>
                <a:cs typeface="Calibri"/>
                <a:sym typeface="Calibri"/>
              </a:rPr>
              <a:t>This implies that the plan served the purpose when you needed it for Family Protection . And when you don’t need it anymore, you can exit it by getting your paid premium back, making it a Full Refund of Premium Plan”</a:t>
            </a:r>
            <a:endParaRPr/>
          </a:p>
          <a:p>
            <a:pPr marL="0" marR="0" lvl="0" indent="0" algn="l" rtl="0">
              <a:spcBef>
                <a:spcPts val="600"/>
              </a:spcBef>
              <a:spcAft>
                <a:spcPts val="0"/>
              </a:spcAft>
              <a:buNone/>
            </a:pPr>
            <a:endParaRPr sz="1800" b="1">
              <a:solidFill>
                <a:schemeClr val="dk1"/>
              </a:solidFill>
              <a:latin typeface="Calibri"/>
              <a:ea typeface="Calibri"/>
              <a:cs typeface="Calibri"/>
              <a:sym typeface="Calibri"/>
            </a:endParaRPr>
          </a:p>
          <a:p>
            <a:pPr marL="0" marR="0" lvl="0" indent="0" algn="l" rtl="0">
              <a:spcBef>
                <a:spcPts val="600"/>
              </a:spcBef>
              <a:spcAft>
                <a:spcPts val="0"/>
              </a:spcAft>
              <a:buNone/>
            </a:pPr>
            <a:endParaRPr sz="1800">
              <a:solidFill>
                <a:schemeClr val="dk2"/>
              </a:solidFill>
              <a:latin typeface="Calibri"/>
              <a:ea typeface="Calibri"/>
              <a:cs typeface="Calibri"/>
              <a:sym typeface="Calibri"/>
            </a:endParaRPr>
          </a:p>
          <a:p>
            <a:pPr marL="0" marR="0" lvl="0" indent="0" algn="l" rtl="0">
              <a:spcBef>
                <a:spcPts val="600"/>
              </a:spcBef>
              <a:spcAft>
                <a:spcPts val="0"/>
              </a:spcAft>
              <a:buNone/>
            </a:pPr>
            <a:r>
              <a:rPr lang="en" sz="2400" b="1">
                <a:solidFill>
                  <a:srgbClr val="0070C0"/>
                </a:solidFill>
                <a:latin typeface="Calibri"/>
                <a:ea typeface="Calibri"/>
                <a:cs typeface="Calibri"/>
                <a:sym typeface="Calibri"/>
              </a:rPr>
              <a:t> </a:t>
            </a:r>
            <a:endParaRPr sz="2400" b="1">
              <a:solidFill>
                <a:srgbClr val="0070C0"/>
              </a:solidFill>
              <a:latin typeface="Calibri"/>
              <a:ea typeface="Calibri"/>
              <a:cs typeface="Calibri"/>
              <a:sym typeface="Calibri"/>
            </a:endParaRPr>
          </a:p>
        </p:txBody>
      </p:sp>
      <p:sp>
        <p:nvSpPr>
          <p:cNvPr id="341" name="Google Shape;341;p31"/>
          <p:cNvSpPr/>
          <p:nvPr/>
        </p:nvSpPr>
        <p:spPr>
          <a:xfrm>
            <a:off x="152400" y="213018"/>
            <a:ext cx="32346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Full Refund Of Premium</a:t>
            </a:r>
            <a:endParaRPr/>
          </a:p>
        </p:txBody>
      </p:sp>
      <p:pic>
        <p:nvPicPr>
          <p:cNvPr id="342" name="Google Shape;342;p31"/>
          <p:cNvPicPr preferRelativeResize="0"/>
          <p:nvPr/>
        </p:nvPicPr>
        <p:blipFill rotWithShape="1">
          <a:blip r:embed="rId4">
            <a:alphaModFix/>
          </a:blip>
          <a:srcRect b="6620"/>
          <a:stretch/>
        </p:blipFill>
        <p:spPr>
          <a:xfrm>
            <a:off x="3676213" y="3089275"/>
            <a:ext cx="1348775" cy="1340400"/>
          </a:xfrm>
          <a:prstGeom prst="rect">
            <a:avLst/>
          </a:prstGeom>
          <a:noFill/>
          <a:ln>
            <a:noFill/>
          </a:ln>
        </p:spPr>
      </p:pic>
      <p:pic>
        <p:nvPicPr>
          <p:cNvPr id="343" name="Google Shape;343;p31"/>
          <p:cNvPicPr preferRelativeResize="0"/>
          <p:nvPr/>
        </p:nvPicPr>
        <p:blipFill rotWithShape="1">
          <a:blip r:embed="rId5">
            <a:alphaModFix/>
          </a:blip>
          <a:srcRect/>
          <a:stretch/>
        </p:blipFill>
        <p:spPr>
          <a:xfrm>
            <a:off x="7895575" y="59175"/>
            <a:ext cx="1248425" cy="253800"/>
          </a:xfrm>
          <a:prstGeom prst="rect">
            <a:avLst/>
          </a:prstGeom>
          <a:noFill/>
          <a:ln>
            <a:noFill/>
          </a:ln>
        </p:spPr>
      </p:pic>
      <p:pic>
        <p:nvPicPr>
          <p:cNvPr id="344" name="Google Shape;344;p31"/>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345" name="Google Shape;345;p31"/>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txBox="1">
            <a:spLocks noGrp="1"/>
          </p:cNvSpPr>
          <p:nvPr>
            <p:ph type="title"/>
          </p:nvPr>
        </p:nvSpPr>
        <p:spPr>
          <a:xfrm>
            <a:off x="-2130950" y="291351"/>
            <a:ext cx="8215200" cy="351900"/>
          </a:xfrm>
          <a:prstGeom prst="rect">
            <a:avLst/>
          </a:prstGeom>
          <a:noFill/>
          <a:ln>
            <a:noFill/>
          </a:ln>
        </p:spPr>
        <p:txBody>
          <a:bodyPr spcFirstLastPara="1" wrap="square" lIns="19050" tIns="19050" rIns="19050" bIns="19050" anchor="t" anchorCtr="0">
            <a:noAutofit/>
          </a:bodyPr>
          <a:lstStyle/>
          <a:p>
            <a:pPr marL="0" lvl="0" indent="0" algn="ctr" rtl="0">
              <a:lnSpc>
                <a:spcPct val="100000"/>
              </a:lnSpc>
              <a:spcBef>
                <a:spcPts val="0"/>
              </a:spcBef>
              <a:spcAft>
                <a:spcPts val="0"/>
              </a:spcAft>
              <a:buSzPts val="700"/>
              <a:buNone/>
            </a:pPr>
            <a:r>
              <a:rPr lang="en" sz="2200" b="1">
                <a:solidFill>
                  <a:schemeClr val="dk1"/>
                </a:solidFill>
              </a:rPr>
              <a:t>      Full Refund of Premium</a:t>
            </a:r>
            <a:endParaRPr sz="2200"/>
          </a:p>
        </p:txBody>
      </p:sp>
      <p:sp>
        <p:nvSpPr>
          <p:cNvPr id="352" name="Google Shape;352;p32"/>
          <p:cNvSpPr/>
          <p:nvPr/>
        </p:nvSpPr>
        <p:spPr>
          <a:xfrm>
            <a:off x="457200" y="2726899"/>
            <a:ext cx="7534800" cy="540300"/>
          </a:xfrm>
          <a:prstGeom prst="rect">
            <a:avLst/>
          </a:prstGeom>
          <a:gradFill>
            <a:gsLst>
              <a:gs pos="0">
                <a:srgbClr val="F48108"/>
              </a:gs>
              <a:gs pos="100000">
                <a:srgbClr val="703D08"/>
              </a:gs>
            </a:gsLst>
            <a:path path="circle">
              <a:fillToRect l="50000" t="50000" r="50000" b="50000"/>
            </a:path>
            <a:tileRect/>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 sz="1350" b="1" i="1">
                <a:solidFill>
                  <a:srgbClr val="FFFFFF"/>
                </a:solidFill>
                <a:latin typeface="Arial"/>
                <a:ea typeface="Arial"/>
                <a:cs typeface="Arial"/>
                <a:sym typeface="Arial"/>
              </a:rPr>
              <a:t>Sir/Mam, now term plans offer a unique feature of getting back your premium once your financial responsibilities are over at no additional cost</a:t>
            </a:r>
            <a:endParaRPr sz="1350">
              <a:solidFill>
                <a:srgbClr val="FFFFFF"/>
              </a:solidFill>
              <a:latin typeface="Arial"/>
              <a:ea typeface="Arial"/>
              <a:cs typeface="Arial"/>
              <a:sym typeface="Arial"/>
            </a:endParaRPr>
          </a:p>
        </p:txBody>
      </p:sp>
      <p:pic>
        <p:nvPicPr>
          <p:cNvPr id="353" name="Google Shape;353;p32"/>
          <p:cNvPicPr preferRelativeResize="0"/>
          <p:nvPr/>
        </p:nvPicPr>
        <p:blipFill rotWithShape="1">
          <a:blip r:embed="rId3">
            <a:alphaModFix/>
          </a:blip>
          <a:srcRect/>
          <a:stretch/>
        </p:blipFill>
        <p:spPr>
          <a:xfrm>
            <a:off x="457200" y="3412280"/>
            <a:ext cx="3476520" cy="1279868"/>
          </a:xfrm>
          <a:prstGeom prst="rect">
            <a:avLst/>
          </a:prstGeom>
          <a:noFill/>
          <a:ln w="9525" cap="flat" cmpd="sng">
            <a:solidFill>
              <a:srgbClr val="0C0C0C"/>
            </a:solidFill>
            <a:prstDash val="solid"/>
            <a:round/>
            <a:headEnd type="none" w="sm" len="sm"/>
            <a:tailEnd type="none" w="sm" len="sm"/>
          </a:ln>
        </p:spPr>
      </p:pic>
      <p:pic>
        <p:nvPicPr>
          <p:cNvPr id="354" name="Google Shape;354;p32"/>
          <p:cNvPicPr preferRelativeResize="0"/>
          <p:nvPr/>
        </p:nvPicPr>
        <p:blipFill rotWithShape="1">
          <a:blip r:embed="rId4">
            <a:alphaModFix/>
          </a:blip>
          <a:srcRect/>
          <a:stretch/>
        </p:blipFill>
        <p:spPr>
          <a:xfrm>
            <a:off x="4170897" y="3404177"/>
            <a:ext cx="3821103" cy="1296058"/>
          </a:xfrm>
          <a:prstGeom prst="rect">
            <a:avLst/>
          </a:prstGeom>
          <a:noFill/>
          <a:ln w="9525" cap="flat" cmpd="sng">
            <a:solidFill>
              <a:srgbClr val="0C0C0C"/>
            </a:solidFill>
            <a:prstDash val="solid"/>
            <a:round/>
            <a:headEnd type="none" w="sm" len="sm"/>
            <a:tailEnd type="none" w="sm" len="sm"/>
          </a:ln>
        </p:spPr>
      </p:pic>
      <p:sp>
        <p:nvSpPr>
          <p:cNvPr id="355" name="Google Shape;355;p32"/>
          <p:cNvSpPr txBox="1"/>
          <p:nvPr/>
        </p:nvSpPr>
        <p:spPr>
          <a:xfrm>
            <a:off x="457204" y="844176"/>
            <a:ext cx="11684100" cy="14775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53C6D"/>
              </a:buClr>
              <a:buSzPts val="2000"/>
              <a:buFont typeface="Arial"/>
              <a:buChar char="•"/>
            </a:pPr>
            <a:r>
              <a:rPr lang="en" sz="2000" b="0" i="0" u="none" strike="noStrike" cap="none">
                <a:solidFill>
                  <a:srgbClr val="053C6D"/>
                </a:solidFill>
                <a:latin typeface="Calibri"/>
                <a:ea typeface="Calibri"/>
                <a:cs typeface="Calibri"/>
                <a:sym typeface="Calibri"/>
              </a:rPr>
              <a:t>Minimum cover till age should be 65 and minimum Policy Term should be 3</a:t>
            </a:r>
            <a:r>
              <a:rPr lang="en" sz="2000">
                <a:solidFill>
                  <a:srgbClr val="053C6D"/>
                </a:solidFill>
                <a:latin typeface="Calibri"/>
                <a:ea typeface="Calibri"/>
                <a:cs typeface="Calibri"/>
                <a:sym typeface="Calibri"/>
              </a:rPr>
              <a:t>1</a:t>
            </a:r>
            <a:r>
              <a:rPr lang="en" sz="2000" b="0" i="0" u="none" strike="noStrike" cap="none">
                <a:solidFill>
                  <a:srgbClr val="053C6D"/>
                </a:solidFill>
                <a:latin typeface="Calibri"/>
                <a:ea typeface="Calibri"/>
                <a:cs typeface="Calibri"/>
                <a:sym typeface="Calibri"/>
              </a:rPr>
              <a:t> yrs.</a:t>
            </a:r>
            <a:endParaRPr/>
          </a:p>
          <a:p>
            <a:pPr marL="342900" marR="0" lvl="0" indent="-342900" algn="just" rtl="0">
              <a:lnSpc>
                <a:spcPct val="100000"/>
              </a:lnSpc>
              <a:spcBef>
                <a:spcPts val="0"/>
              </a:spcBef>
              <a:spcAft>
                <a:spcPts val="0"/>
              </a:spcAft>
              <a:buClr>
                <a:srgbClr val="053C6D"/>
              </a:buClr>
              <a:buSzPts val="2000"/>
              <a:buFont typeface="Arial"/>
              <a:buChar char="•"/>
            </a:pPr>
            <a:r>
              <a:rPr lang="en" sz="2000" b="0" i="0" u="none" strike="noStrike" cap="none">
                <a:solidFill>
                  <a:srgbClr val="053C6D"/>
                </a:solidFill>
                <a:latin typeface="Calibri"/>
                <a:ea typeface="Calibri"/>
                <a:cs typeface="Calibri"/>
                <a:sym typeface="Calibri"/>
              </a:rPr>
              <a:t>Minimum age to exercise is 60 or policy year </a:t>
            </a:r>
            <a:r>
              <a:rPr lang="en" sz="2000">
                <a:solidFill>
                  <a:srgbClr val="053C6D"/>
                </a:solidFill>
                <a:latin typeface="Calibri"/>
                <a:ea typeface="Calibri"/>
                <a:cs typeface="Calibri"/>
                <a:sym typeface="Calibri"/>
              </a:rPr>
              <a:t>&gt;=26</a:t>
            </a:r>
            <a:r>
              <a:rPr lang="en" sz="2000" b="0" i="0" u="none" strike="noStrike" cap="none">
                <a:solidFill>
                  <a:srgbClr val="053C6D"/>
                </a:solidFill>
                <a:latin typeface="Calibri"/>
                <a:ea typeface="Calibri"/>
                <a:cs typeface="Calibri"/>
                <a:sym typeface="Calibri"/>
              </a:rPr>
              <a:t> except last 5 policy years</a:t>
            </a:r>
            <a:endParaRPr/>
          </a:p>
          <a:p>
            <a:pPr marL="342900" marR="0" lvl="0" indent="-215900" algn="just" rtl="0">
              <a:lnSpc>
                <a:spcPct val="100000"/>
              </a:lnSpc>
              <a:spcBef>
                <a:spcPts val="0"/>
              </a:spcBef>
              <a:spcAft>
                <a:spcPts val="0"/>
              </a:spcAft>
              <a:buClr>
                <a:schemeClr val="dk1"/>
              </a:buClr>
              <a:buSzPts val="2000"/>
              <a:buFont typeface="Arial"/>
              <a:buNone/>
            </a:pPr>
            <a:endParaRPr sz="2000">
              <a:solidFill>
                <a:srgbClr val="053C6D"/>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500"/>
              <a:buFont typeface="Arial"/>
              <a:buNone/>
            </a:pPr>
            <a:endParaRPr sz="500" b="0" i="0" u="none" strike="noStrike" cap="none">
              <a:solidFill>
                <a:srgbClr val="053C6D"/>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500"/>
              <a:buFont typeface="Arial"/>
              <a:buNone/>
            </a:pPr>
            <a:endParaRPr sz="500" b="0" i="0" u="none" strike="noStrike" cap="none">
              <a:solidFill>
                <a:srgbClr val="053C6D"/>
              </a:solidFill>
              <a:latin typeface="Calibri"/>
              <a:ea typeface="Calibri"/>
              <a:cs typeface="Calibri"/>
              <a:sym typeface="Calibri"/>
            </a:endParaRPr>
          </a:p>
          <a:p>
            <a:pPr marL="0" marR="0" lvl="0" indent="0" algn="just" rtl="0">
              <a:lnSpc>
                <a:spcPct val="100000"/>
              </a:lnSpc>
              <a:spcBef>
                <a:spcPts val="0"/>
              </a:spcBef>
              <a:spcAft>
                <a:spcPts val="0"/>
              </a:spcAft>
              <a:buClr>
                <a:srgbClr val="053C6D"/>
              </a:buClr>
              <a:buSzPts val="2000"/>
              <a:buFont typeface="Calibri"/>
              <a:buNone/>
            </a:pPr>
            <a:r>
              <a:rPr lang="en" sz="2000" b="1" i="0" u="none" strike="noStrike" cap="none">
                <a:solidFill>
                  <a:srgbClr val="990000"/>
                </a:solidFill>
                <a:latin typeface="Calibri"/>
                <a:ea typeface="Calibri"/>
                <a:cs typeface="Calibri"/>
                <a:sym typeface="Calibri"/>
              </a:rPr>
              <a:t>Example</a:t>
            </a:r>
            <a:r>
              <a:rPr lang="en" sz="2000" b="0" i="0" u="none" strike="noStrike" cap="none">
                <a:solidFill>
                  <a:srgbClr val="990000"/>
                </a:solidFill>
                <a:latin typeface="Calibri"/>
                <a:ea typeface="Calibri"/>
                <a:cs typeface="Calibri"/>
                <a:sym typeface="Calibri"/>
              </a:rPr>
              <a:t>: </a:t>
            </a:r>
            <a:r>
              <a:rPr lang="en" sz="2000" b="0" i="0" u="none" strike="noStrike" cap="none">
                <a:solidFill>
                  <a:srgbClr val="053C6D"/>
                </a:solidFill>
                <a:latin typeface="Calibri"/>
                <a:ea typeface="Calibri"/>
                <a:cs typeface="Calibri"/>
                <a:sym typeface="Calibri"/>
              </a:rPr>
              <a:t>A 30-year-old, buys a policy with SA 1 Cr, Cover upto 70 Years</a:t>
            </a:r>
            <a:endParaRPr/>
          </a:p>
        </p:txBody>
      </p:sp>
      <p:pic>
        <p:nvPicPr>
          <p:cNvPr id="356" name="Google Shape;356;p32"/>
          <p:cNvPicPr preferRelativeResize="0"/>
          <p:nvPr/>
        </p:nvPicPr>
        <p:blipFill rotWithShape="1">
          <a:blip r:embed="rId5">
            <a:alphaModFix/>
          </a:blip>
          <a:srcRect/>
          <a:stretch/>
        </p:blipFill>
        <p:spPr>
          <a:xfrm>
            <a:off x="7895575" y="59175"/>
            <a:ext cx="1248425" cy="253800"/>
          </a:xfrm>
          <a:prstGeom prst="rect">
            <a:avLst/>
          </a:prstGeom>
          <a:noFill/>
          <a:ln>
            <a:noFill/>
          </a:ln>
        </p:spPr>
      </p:pic>
      <p:pic>
        <p:nvPicPr>
          <p:cNvPr id="357" name="Google Shape;357;p32"/>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358" name="Google Shape;358;p32"/>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75" name="Google Shape;75;p15"/>
          <p:cNvSpPr txBox="1"/>
          <p:nvPr/>
        </p:nvSpPr>
        <p:spPr>
          <a:xfrm>
            <a:off x="261250" y="142575"/>
            <a:ext cx="5929200" cy="42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sz="2500" b="1">
                <a:solidFill>
                  <a:schemeClr val="dk1"/>
                </a:solidFill>
                <a:latin typeface="Calibri"/>
                <a:ea typeface="Calibri"/>
                <a:cs typeface="Calibri"/>
                <a:sym typeface="Calibri"/>
              </a:rPr>
              <a:t>Insurer History &amp; Branding</a:t>
            </a:r>
            <a:endParaRPr sz="2500" b="1">
              <a:solidFill>
                <a:schemeClr val="dk1"/>
              </a:solidFill>
              <a:latin typeface="Calibri"/>
              <a:ea typeface="Calibri"/>
              <a:cs typeface="Calibri"/>
              <a:sym typeface="Calibri"/>
            </a:endParaRPr>
          </a:p>
        </p:txBody>
      </p:sp>
      <p:sp>
        <p:nvSpPr>
          <p:cNvPr id="76" name="Google Shape;76;p15"/>
          <p:cNvSpPr txBox="1"/>
          <p:nvPr/>
        </p:nvSpPr>
        <p:spPr>
          <a:xfrm>
            <a:off x="261254" y="665205"/>
            <a:ext cx="8974800" cy="1385400"/>
          </a:xfrm>
          <a:prstGeom prst="rect">
            <a:avLst/>
          </a:prstGeom>
          <a:noFill/>
          <a:ln>
            <a:noFill/>
          </a:ln>
        </p:spPr>
        <p:txBody>
          <a:bodyPr spcFirstLastPara="1" wrap="square" lIns="91425" tIns="45700" rIns="91425" bIns="45700" anchor="t" anchorCtr="0">
            <a:spAutoFit/>
          </a:bodyPr>
          <a:lstStyle/>
          <a:p>
            <a:pPr marL="285750" marR="0" lvl="0" indent="-273050" algn="l" rtl="0">
              <a:spcBef>
                <a:spcPts val="0"/>
              </a:spcBef>
              <a:spcAft>
                <a:spcPts val="0"/>
              </a:spcAft>
              <a:buClr>
                <a:schemeClr val="dk1"/>
              </a:buClr>
              <a:buSzPts val="1600"/>
              <a:buChar char="•"/>
            </a:pPr>
            <a:r>
              <a:rPr lang="en" sz="1600">
                <a:solidFill>
                  <a:schemeClr val="dk1"/>
                </a:solidFill>
                <a:latin typeface="Calibri"/>
                <a:ea typeface="Calibri"/>
                <a:cs typeface="Calibri"/>
                <a:sym typeface="Calibri"/>
              </a:rPr>
              <a:t>ICICI Prudential Life Insurance Company (</a:t>
            </a:r>
            <a:r>
              <a:rPr lang="en" sz="1600" b="1">
                <a:solidFill>
                  <a:srgbClr val="CC0000"/>
                </a:solidFill>
                <a:latin typeface="Calibri"/>
                <a:ea typeface="Calibri"/>
                <a:cs typeface="Calibri"/>
                <a:sym typeface="Calibri"/>
              </a:rPr>
              <a:t>began its operations in year 2000</a:t>
            </a:r>
            <a:r>
              <a:rPr lang="en" sz="1600">
                <a:solidFill>
                  <a:schemeClr val="dk1"/>
                </a:solidFill>
                <a:latin typeface="Calibri"/>
                <a:ea typeface="Calibri"/>
                <a:cs typeface="Calibri"/>
                <a:sym typeface="Calibri"/>
              </a:rPr>
              <a:t>) is a joint venture between </a:t>
            </a:r>
            <a:r>
              <a:rPr lang="en" sz="1600" b="1">
                <a:solidFill>
                  <a:schemeClr val="dk1"/>
                </a:solidFill>
                <a:latin typeface="Calibri"/>
                <a:ea typeface="Calibri"/>
                <a:cs typeface="Calibri"/>
                <a:sym typeface="Calibri"/>
              </a:rPr>
              <a:t>ICICI Bank</a:t>
            </a:r>
            <a:r>
              <a:rPr lang="en" sz="1600">
                <a:solidFill>
                  <a:schemeClr val="dk1"/>
                </a:solidFill>
                <a:latin typeface="Calibri"/>
                <a:ea typeface="Calibri"/>
                <a:cs typeface="Calibri"/>
                <a:sym typeface="Calibri"/>
              </a:rPr>
              <a:t> - one of India's foremost financial services companies - and Prudential. </a:t>
            </a:r>
            <a:endParaRPr sz="1200"/>
          </a:p>
          <a:p>
            <a:pPr marL="285750" marR="0" lvl="0" indent="-285750" algn="l" rtl="0">
              <a:spcBef>
                <a:spcPts val="0"/>
              </a:spcBef>
              <a:spcAft>
                <a:spcPts val="0"/>
              </a:spcAft>
              <a:buClr>
                <a:schemeClr val="dk1"/>
              </a:buClr>
              <a:buSzPts val="1800"/>
              <a:buFont typeface="Arial"/>
              <a:buChar char="•"/>
            </a:pPr>
            <a:r>
              <a:rPr lang="en" sz="1600" b="1">
                <a:solidFill>
                  <a:schemeClr val="dk1"/>
                </a:solidFill>
                <a:latin typeface="Calibri"/>
                <a:ea typeface="Calibri"/>
                <a:cs typeface="Calibri"/>
                <a:sym typeface="Calibri"/>
              </a:rPr>
              <a:t>Prudential </a:t>
            </a:r>
            <a:r>
              <a:rPr lang="en" sz="1600">
                <a:solidFill>
                  <a:schemeClr val="dk1"/>
                </a:solidFill>
                <a:latin typeface="Calibri"/>
                <a:ea typeface="Calibri"/>
                <a:cs typeface="Calibri"/>
                <a:sym typeface="Calibri"/>
              </a:rPr>
              <a:t>is a British multinational life insurance and financial services company headquartered in London, United Kingdom. It was founded in London in May </a:t>
            </a:r>
            <a:r>
              <a:rPr lang="en" sz="1600" b="1">
                <a:solidFill>
                  <a:schemeClr val="dk1"/>
                </a:solidFill>
                <a:latin typeface="Calibri"/>
                <a:ea typeface="Calibri"/>
                <a:cs typeface="Calibri"/>
                <a:sym typeface="Calibri"/>
              </a:rPr>
              <a:t>1848</a:t>
            </a:r>
            <a:r>
              <a:rPr lang="en" sz="1600">
                <a:solidFill>
                  <a:schemeClr val="dk1"/>
                </a:solidFill>
                <a:latin typeface="Calibri"/>
                <a:ea typeface="Calibri"/>
                <a:cs typeface="Calibri"/>
                <a:sym typeface="Calibri"/>
              </a:rPr>
              <a:t> to provide loans to professional and working people. Prudential has 20 million life </a:t>
            </a:r>
            <a:r>
              <a:rPr lang="en" sz="1800">
                <a:solidFill>
                  <a:schemeClr val="dk1"/>
                </a:solidFill>
                <a:latin typeface="Calibri"/>
                <a:ea typeface="Calibri"/>
                <a:cs typeface="Calibri"/>
                <a:sym typeface="Calibri"/>
              </a:rPr>
              <a:t>customers. </a:t>
            </a:r>
            <a:endParaRPr/>
          </a:p>
        </p:txBody>
      </p:sp>
      <p:pic>
        <p:nvPicPr>
          <p:cNvPr id="77" name="Google Shape;77;p15"/>
          <p:cNvPicPr preferRelativeResize="0"/>
          <p:nvPr/>
        </p:nvPicPr>
        <p:blipFill rotWithShape="1">
          <a:blip r:embed="rId3">
            <a:alphaModFix/>
          </a:blip>
          <a:srcRect/>
          <a:stretch/>
        </p:blipFill>
        <p:spPr>
          <a:xfrm>
            <a:off x="495856" y="4859948"/>
            <a:ext cx="6257509" cy="249469"/>
          </a:xfrm>
          <a:prstGeom prst="rect">
            <a:avLst/>
          </a:prstGeom>
          <a:noFill/>
          <a:ln>
            <a:noFill/>
          </a:ln>
        </p:spPr>
      </p:pic>
      <p:sp>
        <p:nvSpPr>
          <p:cNvPr id="78" name="Google Shape;78;p15"/>
          <p:cNvSpPr txBox="1"/>
          <p:nvPr/>
        </p:nvSpPr>
        <p:spPr>
          <a:xfrm>
            <a:off x="261250" y="3578537"/>
            <a:ext cx="8022300" cy="1169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900" b="1">
              <a:solidFill>
                <a:schemeClr val="dk1"/>
              </a:solidFill>
              <a:latin typeface="Calibri"/>
              <a:ea typeface="Calibri"/>
              <a:cs typeface="Calibri"/>
              <a:sym typeface="Calibri"/>
            </a:endParaRPr>
          </a:p>
          <a:p>
            <a:pPr marL="285750" marR="0" lvl="0" indent="-241300" algn="l" rtl="0">
              <a:spcBef>
                <a:spcPts val="0"/>
              </a:spcBef>
              <a:spcAft>
                <a:spcPts val="0"/>
              </a:spcAft>
              <a:buClr>
                <a:srgbClr val="990000"/>
              </a:buClr>
              <a:buSzPts val="1700"/>
              <a:buFont typeface="Arial"/>
              <a:buChar char="•"/>
            </a:pPr>
            <a:r>
              <a:rPr lang="en" sz="1700" b="1">
                <a:solidFill>
                  <a:srgbClr val="CC0000"/>
                </a:solidFill>
                <a:latin typeface="Calibri"/>
                <a:ea typeface="Calibri"/>
                <a:cs typeface="Calibri"/>
                <a:sym typeface="Calibri"/>
              </a:rPr>
              <a:t>Claim Settlement Ratio:</a:t>
            </a:r>
            <a:r>
              <a:rPr lang="en" sz="1700" b="1">
                <a:solidFill>
                  <a:srgbClr val="0070C0"/>
                </a:solidFill>
                <a:latin typeface="Calibri"/>
                <a:ea typeface="Calibri"/>
                <a:cs typeface="Calibri"/>
                <a:sym typeface="Calibri"/>
              </a:rPr>
              <a:t> </a:t>
            </a:r>
            <a:r>
              <a:rPr lang="en" sz="1700" b="1">
                <a:solidFill>
                  <a:schemeClr val="dk1"/>
                </a:solidFill>
                <a:latin typeface="Calibri"/>
                <a:ea typeface="Calibri"/>
                <a:cs typeface="Calibri"/>
                <a:sym typeface="Calibri"/>
              </a:rPr>
              <a:t>99.3%</a:t>
            </a:r>
            <a:endParaRPr sz="700"/>
          </a:p>
          <a:p>
            <a:pPr marL="285750" marR="0" lvl="0" indent="-241300" algn="l" rtl="0">
              <a:spcBef>
                <a:spcPts val="0"/>
              </a:spcBef>
              <a:spcAft>
                <a:spcPts val="0"/>
              </a:spcAft>
              <a:buClr>
                <a:srgbClr val="990000"/>
              </a:buClr>
              <a:buSzPts val="1700"/>
              <a:buFont typeface="Arial"/>
              <a:buChar char="•"/>
            </a:pPr>
            <a:r>
              <a:rPr lang="en" sz="1700" b="1">
                <a:solidFill>
                  <a:srgbClr val="CC0000"/>
                </a:solidFill>
                <a:latin typeface="Calibri"/>
                <a:ea typeface="Calibri"/>
                <a:cs typeface="Calibri"/>
                <a:sym typeface="Calibri"/>
              </a:rPr>
              <a:t>Solvency Ratio: </a:t>
            </a:r>
            <a:r>
              <a:rPr lang="en" sz="1700" b="1">
                <a:solidFill>
                  <a:schemeClr val="dk1"/>
                </a:solidFill>
                <a:latin typeface="Calibri"/>
                <a:ea typeface="Calibri"/>
                <a:cs typeface="Calibri"/>
                <a:sym typeface="Calibri"/>
              </a:rPr>
              <a:t>2</a:t>
            </a:r>
            <a:endParaRPr sz="700"/>
          </a:p>
          <a:p>
            <a:pPr marL="285750" marR="0" lvl="0" indent="-241300" algn="l" rtl="0">
              <a:spcBef>
                <a:spcPts val="0"/>
              </a:spcBef>
              <a:spcAft>
                <a:spcPts val="0"/>
              </a:spcAft>
              <a:buClr>
                <a:srgbClr val="990000"/>
              </a:buClr>
              <a:buSzPts val="1700"/>
              <a:buFont typeface="Arial"/>
              <a:buChar char="•"/>
            </a:pPr>
            <a:r>
              <a:rPr lang="en" sz="1700" b="1">
                <a:solidFill>
                  <a:srgbClr val="CC0000"/>
                </a:solidFill>
                <a:latin typeface="Calibri"/>
                <a:ea typeface="Calibri"/>
                <a:cs typeface="Calibri"/>
                <a:sym typeface="Calibri"/>
              </a:rPr>
              <a:t>Highest Death Claim Amount paid in FY 23-24:</a:t>
            </a:r>
            <a:r>
              <a:rPr lang="en" sz="1700" b="1">
                <a:solidFill>
                  <a:schemeClr val="dk1"/>
                </a:solidFill>
                <a:latin typeface="Calibri"/>
                <a:ea typeface="Calibri"/>
                <a:cs typeface="Calibri"/>
                <a:sym typeface="Calibri"/>
              </a:rPr>
              <a:t> 1867 Crores INR</a:t>
            </a:r>
            <a:endParaRPr sz="700"/>
          </a:p>
        </p:txBody>
      </p:sp>
      <p:pic>
        <p:nvPicPr>
          <p:cNvPr id="79" name="Google Shape;79;p15"/>
          <p:cNvPicPr preferRelativeResize="0"/>
          <p:nvPr/>
        </p:nvPicPr>
        <p:blipFill rotWithShape="1">
          <a:blip r:embed="rId4">
            <a:alphaModFix/>
          </a:blip>
          <a:srcRect/>
          <a:stretch/>
        </p:blipFill>
        <p:spPr>
          <a:xfrm>
            <a:off x="7895575" y="59175"/>
            <a:ext cx="1248425" cy="253800"/>
          </a:xfrm>
          <a:prstGeom prst="rect">
            <a:avLst/>
          </a:prstGeom>
          <a:noFill/>
          <a:ln>
            <a:noFill/>
          </a:ln>
        </p:spPr>
      </p:pic>
      <p:graphicFrame>
        <p:nvGraphicFramePr>
          <p:cNvPr id="80" name="Google Shape;80;p15"/>
          <p:cNvGraphicFramePr/>
          <p:nvPr/>
        </p:nvGraphicFramePr>
        <p:xfrm>
          <a:off x="413038" y="2148125"/>
          <a:ext cx="3000000" cy="3000000"/>
        </p:xfrm>
        <a:graphic>
          <a:graphicData uri="http://schemas.openxmlformats.org/drawingml/2006/table">
            <a:tbl>
              <a:tblPr>
                <a:noFill/>
                <a:tableStyleId>{ADED8EF8-F442-4B07-A1BB-2A004C45729D}</a:tableStyleId>
              </a:tblPr>
              <a:tblGrid>
                <a:gridCol w="2310375">
                  <a:extLst>
                    <a:ext uri="{9D8B030D-6E8A-4147-A177-3AD203B41FA5}">
                      <a16:colId xmlns:a16="http://schemas.microsoft.com/office/drawing/2014/main" val="20000"/>
                    </a:ext>
                  </a:extLst>
                </a:gridCol>
                <a:gridCol w="1848550">
                  <a:extLst>
                    <a:ext uri="{9D8B030D-6E8A-4147-A177-3AD203B41FA5}">
                      <a16:colId xmlns:a16="http://schemas.microsoft.com/office/drawing/2014/main" val="20001"/>
                    </a:ext>
                  </a:extLst>
                </a:gridCol>
                <a:gridCol w="2079500">
                  <a:extLst>
                    <a:ext uri="{9D8B030D-6E8A-4147-A177-3AD203B41FA5}">
                      <a16:colId xmlns:a16="http://schemas.microsoft.com/office/drawing/2014/main" val="20002"/>
                    </a:ext>
                  </a:extLst>
                </a:gridCol>
                <a:gridCol w="2079500">
                  <a:extLst>
                    <a:ext uri="{9D8B030D-6E8A-4147-A177-3AD203B41FA5}">
                      <a16:colId xmlns:a16="http://schemas.microsoft.com/office/drawing/2014/main" val="20003"/>
                    </a:ext>
                  </a:extLst>
                </a:gridCol>
              </a:tblGrid>
              <a:tr h="339150">
                <a:tc>
                  <a:txBody>
                    <a:bodyPr/>
                    <a:lstStyle/>
                    <a:p>
                      <a:pPr marL="0" lvl="0" indent="0" algn="l" rtl="0">
                        <a:spcBef>
                          <a:spcPts val="0"/>
                        </a:spcBef>
                        <a:spcAft>
                          <a:spcPts val="0"/>
                        </a:spcAft>
                        <a:buNone/>
                      </a:pPr>
                      <a:r>
                        <a:rPr lang="en" sz="1200" b="1">
                          <a:solidFill>
                            <a:srgbClr val="FFFFFF"/>
                          </a:solidFill>
                        </a:rPr>
                        <a:t>Joint Venture between</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sz="1200" b="1">
                          <a:solidFill>
                            <a:srgbClr val="FFFFFF"/>
                          </a:solidFill>
                        </a:rPr>
                        <a:t>Established in</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sz="1200" b="1">
                          <a:solidFill>
                            <a:srgbClr val="FFFFFF"/>
                          </a:solidFill>
                        </a:rPr>
                        <a:t>Headquarter in</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sz="1200" b="1">
                          <a:solidFill>
                            <a:srgbClr val="FFFFFF"/>
                          </a:solidFill>
                        </a:rPr>
                        <a:t>Stakeholding</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226100">
                <a:tc>
                  <a:txBody>
                    <a:bodyPr/>
                    <a:lstStyle/>
                    <a:p>
                      <a:pPr marL="0" lvl="0" indent="0" algn="l" rtl="0">
                        <a:spcBef>
                          <a:spcPts val="0"/>
                        </a:spcBef>
                        <a:spcAft>
                          <a:spcPts val="0"/>
                        </a:spcAft>
                        <a:buNone/>
                      </a:pPr>
                      <a:r>
                        <a:rPr lang="en" sz="1200" b="1">
                          <a:solidFill>
                            <a:srgbClr val="FFFFFF"/>
                          </a:solidFill>
                        </a:rPr>
                        <a:t>ICICI Bank</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E69138"/>
                    </a:solidFill>
                  </a:tcPr>
                </a:tc>
                <a:tc>
                  <a:txBody>
                    <a:bodyPr/>
                    <a:lstStyle/>
                    <a:p>
                      <a:pPr marL="0" lvl="0" indent="0" algn="l" rtl="0">
                        <a:spcBef>
                          <a:spcPts val="0"/>
                        </a:spcBef>
                        <a:spcAft>
                          <a:spcPts val="0"/>
                        </a:spcAft>
                        <a:buNone/>
                      </a:pPr>
                      <a:r>
                        <a:rPr lang="en" sz="1200" b="1">
                          <a:solidFill>
                            <a:srgbClr val="FFFFFF"/>
                          </a:solidFill>
                        </a:rPr>
                        <a:t>1994</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E69138"/>
                    </a:solidFill>
                  </a:tcPr>
                </a:tc>
                <a:tc>
                  <a:txBody>
                    <a:bodyPr/>
                    <a:lstStyle/>
                    <a:p>
                      <a:pPr marL="0" lvl="0" indent="0" algn="l" rtl="0">
                        <a:spcBef>
                          <a:spcPts val="0"/>
                        </a:spcBef>
                        <a:spcAft>
                          <a:spcPts val="0"/>
                        </a:spcAft>
                        <a:buNone/>
                      </a:pPr>
                      <a:r>
                        <a:rPr lang="en" sz="1200" b="1">
                          <a:solidFill>
                            <a:srgbClr val="FFFFFF"/>
                          </a:solidFill>
                        </a:rPr>
                        <a:t>Mumbai</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E69138"/>
                    </a:solidFill>
                  </a:tcPr>
                </a:tc>
                <a:tc>
                  <a:txBody>
                    <a:bodyPr/>
                    <a:lstStyle/>
                    <a:p>
                      <a:pPr marL="0" lvl="0" indent="0" algn="l" rtl="0">
                        <a:spcBef>
                          <a:spcPts val="0"/>
                        </a:spcBef>
                        <a:spcAft>
                          <a:spcPts val="0"/>
                        </a:spcAft>
                        <a:buNone/>
                      </a:pPr>
                      <a:r>
                        <a:rPr lang="en" sz="1200" b="1">
                          <a:solidFill>
                            <a:srgbClr val="FFFFFF"/>
                          </a:solidFill>
                        </a:rPr>
                        <a:t>74%</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E69138"/>
                    </a:solidFill>
                  </a:tcPr>
                </a:tc>
                <a:extLst>
                  <a:ext uri="{0D108BD9-81ED-4DB2-BD59-A6C34878D82A}">
                    <a16:rowId xmlns:a16="http://schemas.microsoft.com/office/drawing/2014/main" val="10001"/>
                  </a:ext>
                </a:extLst>
              </a:tr>
              <a:tr h="226100">
                <a:tc>
                  <a:txBody>
                    <a:bodyPr/>
                    <a:lstStyle/>
                    <a:p>
                      <a:pPr marL="0" lvl="0" indent="0" algn="l" rtl="0">
                        <a:spcBef>
                          <a:spcPts val="0"/>
                        </a:spcBef>
                        <a:spcAft>
                          <a:spcPts val="0"/>
                        </a:spcAft>
                        <a:buNone/>
                      </a:pPr>
                      <a:r>
                        <a:rPr lang="en" sz="1200" b="1">
                          <a:solidFill>
                            <a:srgbClr val="FFFFFF"/>
                          </a:solidFill>
                        </a:rPr>
                        <a:t>Prudential Plc</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E69138"/>
                    </a:solidFill>
                  </a:tcPr>
                </a:tc>
                <a:tc>
                  <a:txBody>
                    <a:bodyPr/>
                    <a:lstStyle/>
                    <a:p>
                      <a:pPr marL="0" lvl="0" indent="0" algn="l" rtl="0">
                        <a:spcBef>
                          <a:spcPts val="0"/>
                        </a:spcBef>
                        <a:spcAft>
                          <a:spcPts val="0"/>
                        </a:spcAft>
                        <a:buNone/>
                      </a:pPr>
                      <a:r>
                        <a:rPr lang="en" sz="1200" b="1">
                          <a:solidFill>
                            <a:srgbClr val="FFFFFF"/>
                          </a:solidFill>
                        </a:rPr>
                        <a:t>1848</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E69138"/>
                    </a:solidFill>
                  </a:tcPr>
                </a:tc>
                <a:tc>
                  <a:txBody>
                    <a:bodyPr/>
                    <a:lstStyle/>
                    <a:p>
                      <a:pPr marL="0" lvl="0" indent="0" algn="l" rtl="0">
                        <a:spcBef>
                          <a:spcPts val="0"/>
                        </a:spcBef>
                        <a:spcAft>
                          <a:spcPts val="0"/>
                        </a:spcAft>
                        <a:buNone/>
                      </a:pPr>
                      <a:r>
                        <a:rPr lang="en" sz="1200" b="1">
                          <a:solidFill>
                            <a:srgbClr val="FFFFFF"/>
                          </a:solidFill>
                        </a:rPr>
                        <a:t>London (UK)</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E69138"/>
                    </a:solidFill>
                  </a:tcPr>
                </a:tc>
                <a:tc>
                  <a:txBody>
                    <a:bodyPr/>
                    <a:lstStyle/>
                    <a:p>
                      <a:pPr marL="0" lvl="0" indent="0" algn="l" rtl="0">
                        <a:spcBef>
                          <a:spcPts val="0"/>
                        </a:spcBef>
                        <a:spcAft>
                          <a:spcPts val="0"/>
                        </a:spcAft>
                        <a:buNone/>
                      </a:pPr>
                      <a:r>
                        <a:rPr lang="en" sz="1200" b="1">
                          <a:solidFill>
                            <a:srgbClr val="FFFFFF"/>
                          </a:solidFill>
                        </a:rPr>
                        <a:t>26%</a:t>
                      </a:r>
                      <a:endParaRPr sz="1200" b="1">
                        <a:solidFill>
                          <a:srgbClr val="FFFFFF"/>
                        </a:solidFill>
                      </a:endParaRPr>
                    </a:p>
                  </a:txBody>
                  <a:tcPr marL="91425" marR="91425" marT="91425" marB="91425">
                    <a:lnL w="9525" cap="flat" cmpd="sng">
                      <a:solidFill>
                        <a:srgbClr val="FFF2CC"/>
                      </a:solidFill>
                      <a:prstDash val="solid"/>
                      <a:round/>
                      <a:headEnd type="none" w="sm" len="sm"/>
                      <a:tailEnd type="none" w="sm" len="sm"/>
                    </a:lnL>
                    <a:lnR w="9525" cap="flat" cmpd="sng">
                      <a:solidFill>
                        <a:srgbClr val="FFF2CC"/>
                      </a:solidFill>
                      <a:prstDash val="solid"/>
                      <a:round/>
                      <a:headEnd type="none" w="sm" len="sm"/>
                      <a:tailEnd type="none" w="sm" len="sm"/>
                    </a:lnR>
                    <a:lnT w="9525" cap="flat" cmpd="sng">
                      <a:solidFill>
                        <a:srgbClr val="FFF2CC"/>
                      </a:solidFill>
                      <a:prstDash val="solid"/>
                      <a:round/>
                      <a:headEnd type="none" w="sm" len="sm"/>
                      <a:tailEnd type="none" w="sm" len="sm"/>
                    </a:lnT>
                    <a:lnB w="9525" cap="flat" cmpd="sng">
                      <a:solidFill>
                        <a:srgbClr val="FFF2CC"/>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r h="226100">
                <a:tc gridSpan="4">
                  <a:txBody>
                    <a:bodyPr/>
                    <a:lstStyle/>
                    <a:p>
                      <a:pPr marL="0" lvl="0" indent="0" algn="l" rtl="0">
                        <a:spcBef>
                          <a:spcPts val="0"/>
                        </a:spcBef>
                        <a:spcAft>
                          <a:spcPts val="0"/>
                        </a:spcAft>
                        <a:buNone/>
                      </a:pPr>
                      <a:r>
                        <a:rPr lang="en" sz="1200" b="1">
                          <a:solidFill>
                            <a:srgbClr val="FFFFFF"/>
                          </a:solidFill>
                        </a:rPr>
                        <a:t>In India, ICICI Prudential (IPRU) launched first private life insurance in 2000 </a:t>
                      </a:r>
                      <a:endParaRPr sz="1200" b="1">
                        <a:solidFill>
                          <a:srgbClr val="FFFFFF"/>
                        </a:solidFill>
                      </a:endParaRPr>
                    </a:p>
                  </a:txBody>
                  <a:tcPr marL="91425" marR="91425" marT="91425" marB="91425">
                    <a:lnT w="9525" cap="flat" cmpd="sng">
                      <a:solidFill>
                        <a:srgbClr val="FFF2CC"/>
                      </a:solidFill>
                      <a:prstDash val="solid"/>
                      <a:round/>
                      <a:headEnd type="none" w="sm" len="sm"/>
                      <a:tailEnd type="none" w="sm" len="sm"/>
                    </a:lnT>
                    <a:solidFill>
                      <a:srgbClr val="99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81" name="Google Shape;81;p15"/>
          <p:cNvPicPr preferRelativeResize="0"/>
          <p:nvPr/>
        </p:nvPicPr>
        <p:blipFill rotWithShape="1">
          <a:blip r:embed="rId5">
            <a:alphaModFix/>
          </a:blip>
          <a:srcRect/>
          <a:stretch/>
        </p:blipFill>
        <p:spPr>
          <a:xfrm>
            <a:off x="7904352" y="312963"/>
            <a:ext cx="1230875" cy="135713"/>
          </a:xfrm>
          <a:prstGeom prst="rect">
            <a:avLst/>
          </a:prstGeom>
          <a:noFill/>
          <a:ln>
            <a:noFill/>
          </a:ln>
        </p:spPr>
      </p:pic>
      <p:sp>
        <p:nvSpPr>
          <p:cNvPr id="82" name="Google Shape;82;p15"/>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822"/>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3"/>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366" name="Google Shape;366;p33"/>
          <p:cNvPicPr preferRelativeResize="0"/>
          <p:nvPr/>
        </p:nvPicPr>
        <p:blipFill rotWithShape="1">
          <a:blip r:embed="rId3">
            <a:alphaModFix/>
          </a:blip>
          <a:srcRect/>
          <a:stretch/>
        </p:blipFill>
        <p:spPr>
          <a:xfrm>
            <a:off x="495856" y="4859948"/>
            <a:ext cx="6257509" cy="249469"/>
          </a:xfrm>
          <a:prstGeom prst="rect">
            <a:avLst/>
          </a:prstGeom>
          <a:noFill/>
          <a:ln>
            <a:noFill/>
          </a:ln>
        </p:spPr>
      </p:pic>
      <p:sp>
        <p:nvSpPr>
          <p:cNvPr id="367" name="Google Shape;367;p33"/>
          <p:cNvSpPr txBox="1"/>
          <p:nvPr/>
        </p:nvSpPr>
        <p:spPr>
          <a:xfrm>
            <a:off x="186425" y="94450"/>
            <a:ext cx="6464100" cy="4722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00000"/>
              </a:buClr>
              <a:buSzPts val="2400"/>
              <a:buFont typeface="Calibri"/>
              <a:buNone/>
            </a:pPr>
            <a:r>
              <a:rPr lang="en" sz="2400" b="1">
                <a:solidFill>
                  <a:srgbClr val="000000"/>
                </a:solidFill>
                <a:latin typeface="Calibri"/>
                <a:ea typeface="Calibri"/>
                <a:cs typeface="Calibri"/>
                <a:sym typeface="Calibri"/>
              </a:rPr>
              <a:t>Additional Benefit 3</a:t>
            </a:r>
            <a:endParaRPr sz="2400" b="1">
              <a:solidFill>
                <a:srgbClr val="000000"/>
              </a:solidFill>
              <a:latin typeface="Calibri"/>
              <a:ea typeface="Calibri"/>
              <a:cs typeface="Calibri"/>
              <a:sym typeface="Calibri"/>
            </a:endParaRPr>
          </a:p>
        </p:txBody>
      </p:sp>
      <p:sp>
        <p:nvSpPr>
          <p:cNvPr id="368" name="Google Shape;368;p33"/>
          <p:cNvSpPr/>
          <p:nvPr/>
        </p:nvSpPr>
        <p:spPr>
          <a:xfrm>
            <a:off x="186420" y="574541"/>
            <a:ext cx="58335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000000"/>
                </a:solidFill>
                <a:latin typeface="Calibri"/>
                <a:ea typeface="Calibri"/>
                <a:cs typeface="Calibri"/>
                <a:sym typeface="Calibri"/>
              </a:rPr>
              <a:t>Housewife Cover</a:t>
            </a:r>
            <a:endParaRPr sz="1800" b="1">
              <a:solidFill>
                <a:srgbClr val="000000"/>
              </a:solidFill>
              <a:latin typeface="Calibri"/>
              <a:ea typeface="Calibri"/>
              <a:cs typeface="Calibri"/>
              <a:sym typeface="Calibri"/>
            </a:endParaRPr>
          </a:p>
        </p:txBody>
      </p:sp>
      <p:pic>
        <p:nvPicPr>
          <p:cNvPr id="369" name="Google Shape;369;p33"/>
          <p:cNvPicPr preferRelativeResize="0"/>
          <p:nvPr/>
        </p:nvPicPr>
        <p:blipFill>
          <a:blip r:embed="rId4">
            <a:alphaModFix/>
          </a:blip>
          <a:stretch>
            <a:fillRect/>
          </a:stretch>
        </p:blipFill>
        <p:spPr>
          <a:xfrm>
            <a:off x="3220451" y="1091438"/>
            <a:ext cx="2703100" cy="3243725"/>
          </a:xfrm>
          <a:prstGeom prst="rect">
            <a:avLst/>
          </a:prstGeom>
          <a:noFill/>
          <a:ln>
            <a:noFill/>
          </a:ln>
        </p:spPr>
      </p:pic>
      <p:pic>
        <p:nvPicPr>
          <p:cNvPr id="370" name="Google Shape;370;p33"/>
          <p:cNvPicPr preferRelativeResize="0"/>
          <p:nvPr/>
        </p:nvPicPr>
        <p:blipFill rotWithShape="1">
          <a:blip r:embed="rId5">
            <a:alphaModFix/>
          </a:blip>
          <a:srcRect/>
          <a:stretch/>
        </p:blipFill>
        <p:spPr>
          <a:xfrm>
            <a:off x="7895575" y="59175"/>
            <a:ext cx="1248425" cy="253800"/>
          </a:xfrm>
          <a:prstGeom prst="rect">
            <a:avLst/>
          </a:prstGeom>
          <a:noFill/>
          <a:ln>
            <a:noFill/>
          </a:ln>
        </p:spPr>
      </p:pic>
      <p:pic>
        <p:nvPicPr>
          <p:cNvPr id="371" name="Google Shape;371;p33"/>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372" name="Google Shape;372;p33"/>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4"/>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380" name="Google Shape;380;p34"/>
          <p:cNvSpPr txBox="1"/>
          <p:nvPr/>
        </p:nvSpPr>
        <p:spPr>
          <a:xfrm>
            <a:off x="-77250" y="94450"/>
            <a:ext cx="6553500" cy="28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300"/>
              <a:buFont typeface="Calibri"/>
              <a:buNone/>
            </a:pPr>
            <a:r>
              <a:rPr lang="en" sz="2300" b="1">
                <a:solidFill>
                  <a:schemeClr val="dk1"/>
                </a:solidFill>
                <a:latin typeface="Calibri"/>
                <a:ea typeface="Calibri"/>
                <a:cs typeface="Calibri"/>
                <a:sym typeface="Calibri"/>
              </a:rPr>
              <a:t>  Additional Benefit 3</a:t>
            </a:r>
            <a:endParaRPr/>
          </a:p>
        </p:txBody>
      </p:sp>
      <p:pic>
        <p:nvPicPr>
          <p:cNvPr id="381" name="Google Shape;381;p34"/>
          <p:cNvPicPr preferRelativeResize="0"/>
          <p:nvPr/>
        </p:nvPicPr>
        <p:blipFill rotWithShape="1">
          <a:blip r:embed="rId3">
            <a:alphaModFix/>
          </a:blip>
          <a:srcRect/>
          <a:stretch/>
        </p:blipFill>
        <p:spPr>
          <a:xfrm>
            <a:off x="495856" y="4859948"/>
            <a:ext cx="6257509" cy="249469"/>
          </a:xfrm>
          <a:prstGeom prst="rect">
            <a:avLst/>
          </a:prstGeom>
          <a:noFill/>
          <a:ln>
            <a:noFill/>
          </a:ln>
        </p:spPr>
      </p:pic>
      <p:sp>
        <p:nvSpPr>
          <p:cNvPr id="382" name="Google Shape;382;p34"/>
          <p:cNvSpPr/>
          <p:nvPr/>
        </p:nvSpPr>
        <p:spPr>
          <a:xfrm>
            <a:off x="75140" y="362434"/>
            <a:ext cx="5944800" cy="3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100">
                <a:solidFill>
                  <a:schemeClr val="dk1"/>
                </a:solidFill>
                <a:latin typeface="Calibri"/>
                <a:ea typeface="Calibri"/>
                <a:cs typeface="Calibri"/>
                <a:sym typeface="Calibri"/>
              </a:rPr>
              <a:t>Housewife Cover:</a:t>
            </a:r>
            <a:endParaRPr sz="1700">
              <a:solidFill>
                <a:schemeClr val="dk1"/>
              </a:solidFill>
              <a:latin typeface="Calibri"/>
              <a:ea typeface="Calibri"/>
              <a:cs typeface="Calibri"/>
              <a:sym typeface="Calibri"/>
            </a:endParaRPr>
          </a:p>
        </p:txBody>
      </p:sp>
      <p:graphicFrame>
        <p:nvGraphicFramePr>
          <p:cNvPr id="383" name="Google Shape;383;p34"/>
          <p:cNvGraphicFramePr/>
          <p:nvPr/>
        </p:nvGraphicFramePr>
        <p:xfrm>
          <a:off x="228600" y="796933"/>
          <a:ext cx="3000000" cy="3000000"/>
        </p:xfrm>
        <a:graphic>
          <a:graphicData uri="http://schemas.openxmlformats.org/drawingml/2006/table">
            <a:tbl>
              <a:tblPr>
                <a:noFill/>
                <a:tableStyleId>{BA736F04-8AA7-4D66-B9AA-7FD53C74AF7B}</a:tableStyleId>
              </a:tblPr>
              <a:tblGrid>
                <a:gridCol w="1195675">
                  <a:extLst>
                    <a:ext uri="{9D8B030D-6E8A-4147-A177-3AD203B41FA5}">
                      <a16:colId xmlns:a16="http://schemas.microsoft.com/office/drawing/2014/main" val="20000"/>
                    </a:ext>
                  </a:extLst>
                </a:gridCol>
                <a:gridCol w="942500">
                  <a:extLst>
                    <a:ext uri="{9D8B030D-6E8A-4147-A177-3AD203B41FA5}">
                      <a16:colId xmlns:a16="http://schemas.microsoft.com/office/drawing/2014/main" val="20001"/>
                    </a:ext>
                  </a:extLst>
                </a:gridCol>
                <a:gridCol w="1817900">
                  <a:extLst>
                    <a:ext uri="{9D8B030D-6E8A-4147-A177-3AD203B41FA5}">
                      <a16:colId xmlns:a16="http://schemas.microsoft.com/office/drawing/2014/main" val="20002"/>
                    </a:ext>
                  </a:extLst>
                </a:gridCol>
                <a:gridCol w="160655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46075">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Min SA for HW</a:t>
                      </a:r>
                      <a:endParaRPr sz="1100">
                        <a:solidFill>
                          <a:srgbClr val="FFFFFF"/>
                        </a:solidFill>
                      </a:endParaRPr>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Max SA for HW</a:t>
                      </a:r>
                      <a:endParaRPr sz="1100">
                        <a:solidFill>
                          <a:srgbClr val="FFFFFF"/>
                        </a:solidFill>
                      </a:endParaRPr>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Max SA for HW </a:t>
                      </a:r>
                      <a:br>
                        <a:rPr lang="en" sz="900" b="1" i="0" u="none" strike="noStrike" cap="none">
                          <a:solidFill>
                            <a:srgbClr val="FFFFFF"/>
                          </a:solidFill>
                          <a:latin typeface="Calibri"/>
                          <a:ea typeface="Calibri"/>
                          <a:cs typeface="Calibri"/>
                          <a:sym typeface="Calibri"/>
                        </a:rPr>
                      </a:br>
                      <a:r>
                        <a:rPr lang="en" sz="900" b="1" i="0" u="none" strike="noStrike" cap="none">
                          <a:solidFill>
                            <a:srgbClr val="FFFFFF"/>
                          </a:solidFill>
                          <a:latin typeface="Calibri"/>
                          <a:ea typeface="Calibri"/>
                          <a:cs typeface="Calibri"/>
                          <a:sym typeface="Calibri"/>
                        </a:rPr>
                        <a:t>(Dependent on husband's SA)</a:t>
                      </a:r>
                      <a:endParaRPr sz="1100">
                        <a:solidFill>
                          <a:srgbClr val="FFFFFF"/>
                        </a:solidFill>
                      </a:endParaRPr>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Husband needs to have an existing Term Plan, from any insurer</a:t>
                      </a:r>
                      <a:endParaRPr sz="1100">
                        <a:solidFill>
                          <a:srgbClr val="FFFFFF"/>
                        </a:solidFill>
                      </a:endParaRPr>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Husband's Financial Eligibility checked</a:t>
                      </a:r>
                      <a:endParaRPr sz="1100">
                        <a:solidFill>
                          <a:srgbClr val="FFFFFF"/>
                        </a:solidFill>
                      </a:endParaRPr>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Husband's Education</a:t>
                      </a:r>
                      <a:endParaRPr sz="1100">
                        <a:solidFill>
                          <a:srgbClr val="FFFFFF"/>
                        </a:solidFill>
                      </a:endParaRPr>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extLst>
                  <a:ext uri="{0D108BD9-81ED-4DB2-BD59-A6C34878D82A}">
                    <a16:rowId xmlns:a16="http://schemas.microsoft.com/office/drawing/2014/main" val="10000"/>
                  </a:ext>
                </a:extLst>
              </a:tr>
              <a:tr h="1323350">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25L</a:t>
                      </a:r>
                      <a:endParaRPr sz="1100"/>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50L</a:t>
                      </a:r>
                      <a:endParaRPr sz="1100"/>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Yes</a:t>
                      </a:r>
                      <a:endParaRPr sz="1100"/>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Yes</a:t>
                      </a:r>
                      <a:endParaRPr sz="1100"/>
                    </a:p>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Husband's existing policy should be Twice the Cover of Housewife</a:t>
                      </a:r>
                      <a:endParaRPr sz="1100"/>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No</a:t>
                      </a:r>
                      <a:br>
                        <a:rPr lang="en" sz="900" b="0" i="0" u="none" strike="noStrike" cap="none">
                          <a:solidFill>
                            <a:srgbClr val="000000"/>
                          </a:solidFill>
                          <a:latin typeface="Calibri"/>
                          <a:ea typeface="Calibri"/>
                          <a:cs typeface="Calibri"/>
                          <a:sym typeface="Calibri"/>
                        </a:rPr>
                      </a:br>
                      <a:br>
                        <a:rPr lang="en" sz="900" b="0" i="0" u="none" strike="noStrike" cap="none">
                          <a:solidFill>
                            <a:srgbClr val="000000"/>
                          </a:solidFill>
                          <a:latin typeface="Calibri"/>
                          <a:ea typeface="Calibri"/>
                          <a:cs typeface="Calibri"/>
                          <a:sym typeface="Calibri"/>
                        </a:rPr>
                      </a:br>
                      <a:r>
                        <a:rPr lang="en" sz="900" b="0" i="0" u="none" strike="noStrike" cap="none">
                          <a:solidFill>
                            <a:srgbClr val="000000"/>
                          </a:solidFill>
                          <a:latin typeface="Calibri"/>
                          <a:ea typeface="Calibri"/>
                          <a:cs typeface="Calibri"/>
                          <a:sym typeface="Calibri"/>
                        </a:rPr>
                        <a:t>HW Plan can be taken even if he has maxed out his existing HLV with his current Term Plan</a:t>
                      </a:r>
                      <a:endParaRPr sz="1100"/>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Graduate</a:t>
                      </a:r>
                      <a:endParaRPr sz="1100"/>
                    </a:p>
                  </a:txBody>
                  <a:tcPr marL="8750" marR="8750" marT="65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84" name="Google Shape;384;p34"/>
          <p:cNvGraphicFramePr/>
          <p:nvPr/>
        </p:nvGraphicFramePr>
        <p:xfrm>
          <a:off x="228601" y="2605904"/>
          <a:ext cx="3000000" cy="3000000"/>
        </p:xfrm>
        <a:graphic>
          <a:graphicData uri="http://schemas.openxmlformats.org/drawingml/2006/table">
            <a:tbl>
              <a:tblPr>
                <a:noFill/>
                <a:tableStyleId>{BA736F04-8AA7-4D66-B9AA-7FD53C74AF7B}</a:tableStyleId>
              </a:tblPr>
              <a:tblGrid>
                <a:gridCol w="1821125">
                  <a:extLst>
                    <a:ext uri="{9D8B030D-6E8A-4147-A177-3AD203B41FA5}">
                      <a16:colId xmlns:a16="http://schemas.microsoft.com/office/drawing/2014/main" val="20000"/>
                    </a:ext>
                  </a:extLst>
                </a:gridCol>
                <a:gridCol w="1522275">
                  <a:extLst>
                    <a:ext uri="{9D8B030D-6E8A-4147-A177-3AD203B41FA5}">
                      <a16:colId xmlns:a16="http://schemas.microsoft.com/office/drawing/2014/main" val="20001"/>
                    </a:ext>
                  </a:extLst>
                </a:gridCol>
                <a:gridCol w="780850">
                  <a:extLst>
                    <a:ext uri="{9D8B030D-6E8A-4147-A177-3AD203B41FA5}">
                      <a16:colId xmlns:a16="http://schemas.microsoft.com/office/drawing/2014/main" val="20002"/>
                    </a:ext>
                  </a:extLst>
                </a:gridCol>
                <a:gridCol w="1525350">
                  <a:extLst>
                    <a:ext uri="{9D8B030D-6E8A-4147-A177-3AD203B41FA5}">
                      <a16:colId xmlns:a16="http://schemas.microsoft.com/office/drawing/2014/main" val="20003"/>
                    </a:ext>
                  </a:extLst>
                </a:gridCol>
                <a:gridCol w="1615075">
                  <a:extLst>
                    <a:ext uri="{9D8B030D-6E8A-4147-A177-3AD203B41FA5}">
                      <a16:colId xmlns:a16="http://schemas.microsoft.com/office/drawing/2014/main" val="20004"/>
                    </a:ext>
                  </a:extLst>
                </a:gridCol>
                <a:gridCol w="1345900">
                  <a:extLst>
                    <a:ext uri="{9D8B030D-6E8A-4147-A177-3AD203B41FA5}">
                      <a16:colId xmlns:a16="http://schemas.microsoft.com/office/drawing/2014/main" val="20005"/>
                    </a:ext>
                  </a:extLst>
                </a:gridCol>
              </a:tblGrid>
              <a:tr h="396475">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Housewife's Education </a:t>
                      </a:r>
                      <a:br>
                        <a:rPr lang="en" sz="900" b="1" i="0" u="none" strike="noStrike" cap="none">
                          <a:solidFill>
                            <a:srgbClr val="FFFFFF"/>
                          </a:solidFill>
                          <a:latin typeface="Calibri"/>
                          <a:ea typeface="Calibri"/>
                          <a:cs typeface="Calibri"/>
                          <a:sym typeface="Calibri"/>
                        </a:rPr>
                      </a:br>
                      <a:r>
                        <a:rPr lang="en" sz="900" b="1" i="0" u="none" strike="noStrike" cap="none">
                          <a:solidFill>
                            <a:srgbClr val="FFFFFF"/>
                          </a:solidFill>
                          <a:latin typeface="Calibri"/>
                          <a:ea typeface="Calibri"/>
                          <a:cs typeface="Calibri"/>
                          <a:sym typeface="Calibri"/>
                        </a:rPr>
                        <a:t>[Proof not needed at issuance]</a:t>
                      </a:r>
                      <a:endParaRPr sz="1100">
                        <a:solidFill>
                          <a:srgbClr val="FFFFFF"/>
                        </a:solidFill>
                      </a:endParaRPr>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Husband's Minimum Annual Income</a:t>
                      </a:r>
                      <a:endParaRPr sz="1100">
                        <a:solidFill>
                          <a:srgbClr val="FFFFFF"/>
                        </a:solidFill>
                      </a:endParaRPr>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Surrogate</a:t>
                      </a:r>
                      <a:endParaRPr sz="1100">
                        <a:solidFill>
                          <a:srgbClr val="FFFFFF"/>
                        </a:solidFill>
                      </a:endParaRPr>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PAN &amp; Aadhar Card Card of HW</a:t>
                      </a:r>
                      <a:endParaRPr sz="1100">
                        <a:solidFill>
                          <a:srgbClr val="FFFFFF"/>
                        </a:solidFill>
                      </a:endParaRPr>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Tax Benefits under Sec 80 C</a:t>
                      </a:r>
                      <a:endParaRPr sz="1100">
                        <a:solidFill>
                          <a:srgbClr val="FFFFFF"/>
                        </a:solidFill>
                      </a:endParaRPr>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i="0" u="none" strike="noStrike" cap="none">
                          <a:solidFill>
                            <a:srgbClr val="FFFFFF"/>
                          </a:solidFill>
                          <a:latin typeface="Calibri"/>
                          <a:ea typeface="Calibri"/>
                          <a:cs typeface="Calibri"/>
                          <a:sym typeface="Calibri"/>
                        </a:rPr>
                        <a:t>Rider</a:t>
                      </a:r>
                      <a:endParaRPr sz="1100">
                        <a:solidFill>
                          <a:srgbClr val="FFFFFF"/>
                        </a:solidFill>
                      </a:endParaRPr>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extLst>
                  <a:ext uri="{0D108BD9-81ED-4DB2-BD59-A6C34878D82A}">
                    <a16:rowId xmlns:a16="http://schemas.microsoft.com/office/drawing/2014/main" val="10000"/>
                  </a:ext>
                </a:extLst>
              </a:tr>
              <a:tr h="1569650">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Graduate </a:t>
                      </a:r>
                      <a:endParaRPr sz="1100"/>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AI - 8 L</a:t>
                      </a:r>
                      <a:br>
                        <a:rPr lang="en" sz="900" b="0" i="0" u="none" strike="noStrike" cap="none">
                          <a:solidFill>
                            <a:srgbClr val="000000"/>
                          </a:solidFill>
                          <a:latin typeface="Calibri"/>
                          <a:ea typeface="Calibri"/>
                          <a:cs typeface="Calibri"/>
                          <a:sym typeface="Calibri"/>
                        </a:rPr>
                      </a:br>
                      <a:r>
                        <a:rPr lang="en" sz="900" b="0" i="0" u="none" strike="noStrike" cap="none">
                          <a:solidFill>
                            <a:srgbClr val="000000"/>
                          </a:solidFill>
                          <a:latin typeface="Calibri"/>
                          <a:ea typeface="Calibri"/>
                          <a:cs typeface="Calibri"/>
                          <a:sym typeface="Calibri"/>
                        </a:rPr>
                        <a:t>with income proof</a:t>
                      </a:r>
                      <a:br>
                        <a:rPr lang="en" sz="900" b="0" i="0" u="none" strike="noStrike" cap="none">
                          <a:solidFill>
                            <a:srgbClr val="000000"/>
                          </a:solidFill>
                          <a:latin typeface="Calibri"/>
                          <a:ea typeface="Calibri"/>
                          <a:cs typeface="Calibri"/>
                          <a:sym typeface="Calibri"/>
                        </a:rPr>
                      </a:br>
                      <a:endParaRPr sz="900" b="0" i="0" u="none" strike="noStrike" cap="none">
                        <a:solidFill>
                          <a:srgbClr val="000000"/>
                        </a:solidFill>
                        <a:latin typeface="Calibri"/>
                        <a:ea typeface="Calibri"/>
                        <a:cs typeface="Calibri"/>
                        <a:sym typeface="Calibri"/>
                      </a:endParaRPr>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No</a:t>
                      </a:r>
                      <a:endParaRPr sz="1100"/>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Mandatory</a:t>
                      </a:r>
                      <a:endParaRPr sz="1100"/>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Either Husband or wife can get the Tax Benefit</a:t>
                      </a:r>
                      <a:endParaRPr sz="1100"/>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0" i="0" u="none" strike="noStrike" cap="none">
                          <a:solidFill>
                            <a:srgbClr val="000000"/>
                          </a:solidFill>
                          <a:latin typeface="Calibri"/>
                          <a:ea typeface="Calibri"/>
                          <a:cs typeface="Calibri"/>
                          <a:sym typeface="Calibri"/>
                        </a:rPr>
                        <a:t>TI &amp; WOP</a:t>
                      </a:r>
                      <a:endParaRPr sz="1100"/>
                    </a:p>
                  </a:txBody>
                  <a:tcPr marL="7600" marR="7600" marT="570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85" name="Google Shape;385;p34"/>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386" name="Google Shape;386;p34"/>
          <p:cNvPicPr preferRelativeResize="0"/>
          <p:nvPr/>
        </p:nvPicPr>
        <p:blipFill rotWithShape="1">
          <a:blip r:embed="rId5">
            <a:alphaModFix/>
          </a:blip>
          <a:srcRect/>
          <a:stretch/>
        </p:blipFill>
        <p:spPr>
          <a:xfrm>
            <a:off x="7904352" y="312963"/>
            <a:ext cx="1230875" cy="135713"/>
          </a:xfrm>
          <a:prstGeom prst="rect">
            <a:avLst/>
          </a:prstGeom>
          <a:noFill/>
          <a:ln>
            <a:noFill/>
          </a:ln>
        </p:spPr>
      </p:pic>
      <p:sp>
        <p:nvSpPr>
          <p:cNvPr id="387" name="Google Shape;387;p34"/>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35" descr="Core 4D: Weaving Loop—”The Cycle of Life” – Jenny Li"/>
          <p:cNvPicPr preferRelativeResize="0"/>
          <p:nvPr/>
        </p:nvPicPr>
        <p:blipFill rotWithShape="1">
          <a:blip r:embed="rId3">
            <a:alphaModFix/>
          </a:blip>
          <a:srcRect/>
          <a:stretch/>
        </p:blipFill>
        <p:spPr>
          <a:xfrm>
            <a:off x="6516350" y="3677427"/>
            <a:ext cx="2242401" cy="1182524"/>
          </a:xfrm>
          <a:prstGeom prst="rect">
            <a:avLst/>
          </a:prstGeom>
          <a:noFill/>
          <a:ln>
            <a:noFill/>
          </a:ln>
        </p:spPr>
      </p:pic>
      <p:sp>
        <p:nvSpPr>
          <p:cNvPr id="395" name="Google Shape;395;p35"/>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396" name="Google Shape;396;p35"/>
          <p:cNvSpPr txBox="1"/>
          <p:nvPr/>
        </p:nvSpPr>
        <p:spPr>
          <a:xfrm>
            <a:off x="75148" y="94450"/>
            <a:ext cx="5373900" cy="28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300"/>
              <a:buFont typeface="Calibri"/>
              <a:buNone/>
            </a:pPr>
            <a:r>
              <a:rPr lang="en" sz="2300" b="1">
                <a:solidFill>
                  <a:schemeClr val="dk1"/>
                </a:solidFill>
                <a:latin typeface="Calibri"/>
                <a:ea typeface="Calibri"/>
                <a:cs typeface="Calibri"/>
                <a:sym typeface="Calibri"/>
              </a:rPr>
              <a:t>Additional Benefit 4</a:t>
            </a:r>
            <a:endParaRPr/>
          </a:p>
        </p:txBody>
      </p:sp>
      <p:pic>
        <p:nvPicPr>
          <p:cNvPr id="397" name="Google Shape;397;p35"/>
          <p:cNvPicPr preferRelativeResize="0"/>
          <p:nvPr/>
        </p:nvPicPr>
        <p:blipFill rotWithShape="1">
          <a:blip r:embed="rId4">
            <a:alphaModFix/>
          </a:blip>
          <a:srcRect/>
          <a:stretch/>
        </p:blipFill>
        <p:spPr>
          <a:xfrm>
            <a:off x="495856" y="4859948"/>
            <a:ext cx="6257509" cy="249469"/>
          </a:xfrm>
          <a:prstGeom prst="rect">
            <a:avLst/>
          </a:prstGeom>
          <a:noFill/>
          <a:ln>
            <a:noFill/>
          </a:ln>
        </p:spPr>
      </p:pic>
      <p:sp>
        <p:nvSpPr>
          <p:cNvPr id="398" name="Google Shape;398;p35"/>
          <p:cNvSpPr/>
          <p:nvPr/>
        </p:nvSpPr>
        <p:spPr>
          <a:xfrm>
            <a:off x="75141" y="606010"/>
            <a:ext cx="8764200" cy="3116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chemeClr val="dk1"/>
                </a:solidFill>
                <a:latin typeface="Calibri"/>
                <a:ea typeface="Calibri"/>
                <a:cs typeface="Calibri"/>
                <a:sym typeface="Calibri"/>
              </a:rPr>
              <a:t>Life Stage Benefit (LSB):</a:t>
            </a:r>
            <a:br>
              <a:rPr lang="en" sz="1800" b="1">
                <a:solidFill>
                  <a:srgbClr val="0070C0"/>
                </a:solidFill>
                <a:latin typeface="Calibri"/>
                <a:ea typeface="Calibri"/>
                <a:cs typeface="Calibri"/>
                <a:sym typeface="Calibri"/>
              </a:rPr>
            </a:br>
            <a:r>
              <a:rPr lang="en" sz="1500" b="1">
                <a:solidFill>
                  <a:srgbClr val="000000"/>
                </a:solidFill>
                <a:latin typeface="Calibri"/>
                <a:ea typeface="Calibri"/>
                <a:cs typeface="Calibri"/>
                <a:sym typeface="Calibri"/>
              </a:rPr>
              <a:t>Responsibilities increase with time. Only Basic SA can be increased at important Stages of Life by a female/male policyholder.</a:t>
            </a:r>
            <a:endParaRPr sz="1300"/>
          </a:p>
          <a:p>
            <a:pPr marL="0" marR="0" lvl="0" indent="0" algn="l" rtl="0">
              <a:spcBef>
                <a:spcPts val="0"/>
              </a:spcBef>
              <a:spcAft>
                <a:spcPts val="0"/>
              </a:spcAft>
              <a:buNone/>
            </a:pPr>
            <a:endParaRPr sz="1500" b="1">
              <a:solidFill>
                <a:srgbClr val="000000"/>
              </a:solidFill>
              <a:latin typeface="Calibri"/>
              <a:ea typeface="Calibri"/>
              <a:cs typeface="Calibri"/>
              <a:sym typeface="Calibri"/>
            </a:endParaRPr>
          </a:p>
          <a:p>
            <a:pPr marL="0" marR="0" lvl="0" indent="0" algn="l" rtl="0">
              <a:spcBef>
                <a:spcPts val="0"/>
              </a:spcBef>
              <a:spcAft>
                <a:spcPts val="0"/>
              </a:spcAft>
              <a:buNone/>
            </a:pPr>
            <a:r>
              <a:rPr lang="en" sz="1500" b="1">
                <a:solidFill>
                  <a:srgbClr val="990000"/>
                </a:solidFill>
                <a:latin typeface="Calibri"/>
                <a:ea typeface="Calibri"/>
                <a:cs typeface="Calibri"/>
                <a:sym typeface="Calibri"/>
              </a:rPr>
              <a:t>LSB is used to increase the SA in different stages of policy holder’s life:</a:t>
            </a:r>
            <a:endParaRPr sz="1300">
              <a:solidFill>
                <a:srgbClr val="990000"/>
              </a:solidFill>
            </a:endParaRPr>
          </a:p>
          <a:p>
            <a:pPr marL="0" marR="0" lvl="0" indent="0" algn="l" rtl="0">
              <a:spcBef>
                <a:spcPts val="0"/>
              </a:spcBef>
              <a:spcAft>
                <a:spcPts val="0"/>
              </a:spcAft>
              <a:buNone/>
            </a:pPr>
            <a:r>
              <a:rPr lang="en" sz="1500" b="1">
                <a:solidFill>
                  <a:srgbClr val="990000"/>
                </a:solidFill>
                <a:latin typeface="Calibri"/>
                <a:ea typeface="Calibri"/>
                <a:cs typeface="Calibri"/>
                <a:sym typeface="Calibri"/>
              </a:rPr>
              <a:t>1st Marriage after policy issuance: 50% of Base SA, Max 50 L</a:t>
            </a:r>
            <a:endParaRPr sz="1300">
              <a:solidFill>
                <a:srgbClr val="990000"/>
              </a:solidFill>
            </a:endParaRPr>
          </a:p>
          <a:p>
            <a:pPr marL="0" marR="0" lvl="0" indent="0" algn="l" rtl="0">
              <a:spcBef>
                <a:spcPts val="0"/>
              </a:spcBef>
              <a:spcAft>
                <a:spcPts val="0"/>
              </a:spcAft>
              <a:buNone/>
            </a:pPr>
            <a:r>
              <a:rPr lang="en" sz="1500" b="1">
                <a:solidFill>
                  <a:srgbClr val="990000"/>
                </a:solidFill>
                <a:latin typeface="Calibri"/>
                <a:ea typeface="Calibri"/>
                <a:cs typeface="Calibri"/>
                <a:sym typeface="Calibri"/>
              </a:rPr>
              <a:t>Birth of 1st child after policy issuance: 25% of Base SA, Max 25 L</a:t>
            </a:r>
            <a:endParaRPr sz="1300">
              <a:solidFill>
                <a:srgbClr val="990000"/>
              </a:solidFill>
            </a:endParaRPr>
          </a:p>
          <a:p>
            <a:pPr marL="0" marR="0" lvl="0" indent="0" algn="l" rtl="0">
              <a:spcBef>
                <a:spcPts val="0"/>
              </a:spcBef>
              <a:spcAft>
                <a:spcPts val="0"/>
              </a:spcAft>
              <a:buNone/>
            </a:pPr>
            <a:r>
              <a:rPr lang="en" sz="1500" b="1">
                <a:solidFill>
                  <a:srgbClr val="990000"/>
                </a:solidFill>
                <a:latin typeface="Calibri"/>
                <a:ea typeface="Calibri"/>
                <a:cs typeface="Calibri"/>
                <a:sym typeface="Calibri"/>
              </a:rPr>
              <a:t>Birth of 2nd child after policy issuance: 25% of Base SA, Max 25 L</a:t>
            </a:r>
            <a:endParaRPr sz="1500" b="1">
              <a:solidFill>
                <a:srgbClr val="990000"/>
              </a:solidFill>
              <a:latin typeface="Calibri"/>
              <a:ea typeface="Calibri"/>
              <a:cs typeface="Calibri"/>
              <a:sym typeface="Calibri"/>
            </a:endParaRPr>
          </a:p>
          <a:p>
            <a:pPr marL="0" marR="0" lvl="0" indent="0" algn="l" rtl="0">
              <a:spcBef>
                <a:spcPts val="0"/>
              </a:spcBef>
              <a:spcAft>
                <a:spcPts val="0"/>
              </a:spcAft>
              <a:buNone/>
            </a:pPr>
            <a:r>
              <a:rPr lang="en" sz="1500" b="1">
                <a:solidFill>
                  <a:srgbClr val="990000"/>
                </a:solidFill>
                <a:latin typeface="Calibri"/>
                <a:ea typeface="Calibri"/>
                <a:cs typeface="Calibri"/>
                <a:sym typeface="Calibri"/>
              </a:rPr>
              <a:t>Home Loan Disbursement 100%</a:t>
            </a:r>
            <a:br>
              <a:rPr lang="en" sz="1500" b="1">
                <a:solidFill>
                  <a:srgbClr val="0070C0"/>
                </a:solidFill>
                <a:latin typeface="Calibri"/>
                <a:ea typeface="Calibri"/>
                <a:cs typeface="Calibri"/>
                <a:sym typeface="Calibri"/>
              </a:rPr>
            </a:br>
            <a:r>
              <a:rPr lang="en" sz="1500" b="1">
                <a:solidFill>
                  <a:srgbClr val="E69138"/>
                </a:solidFill>
                <a:latin typeface="Calibri"/>
                <a:ea typeface="Calibri"/>
                <a:cs typeface="Calibri"/>
                <a:sym typeface="Calibri"/>
              </a:rPr>
              <a:t>To avail LSB, policy holder has to inform insurer within 180 days of the event, with proof of the event</a:t>
            </a:r>
            <a:endParaRPr sz="1300" b="1">
              <a:solidFill>
                <a:srgbClr val="E69138"/>
              </a:solidFill>
            </a:endParaRPr>
          </a:p>
          <a:p>
            <a:pPr marL="0" marR="0" lvl="0" indent="0" algn="l" rtl="0">
              <a:spcBef>
                <a:spcPts val="0"/>
              </a:spcBef>
              <a:spcAft>
                <a:spcPts val="0"/>
              </a:spcAft>
              <a:buNone/>
            </a:pPr>
            <a:br>
              <a:rPr lang="en" sz="1500" b="1">
                <a:solidFill>
                  <a:srgbClr val="000000"/>
                </a:solidFill>
                <a:latin typeface="Calibri"/>
                <a:ea typeface="Calibri"/>
                <a:cs typeface="Calibri"/>
                <a:sym typeface="Calibri"/>
              </a:rPr>
            </a:br>
            <a:r>
              <a:rPr lang="en" sz="1500">
                <a:solidFill>
                  <a:srgbClr val="000000"/>
                </a:solidFill>
                <a:latin typeface="Calibri"/>
                <a:ea typeface="Calibri"/>
                <a:cs typeface="Calibri"/>
                <a:sym typeface="Calibri"/>
              </a:rPr>
              <a:t>1. If policy holder is interested for LSB, then LSB has to be added to the policy at the time of inception/buying the policy.</a:t>
            </a:r>
            <a:br>
              <a:rPr lang="en" sz="1500">
                <a:solidFill>
                  <a:srgbClr val="000000"/>
                </a:solidFill>
                <a:latin typeface="Calibri"/>
                <a:ea typeface="Calibri"/>
                <a:cs typeface="Calibri"/>
                <a:sym typeface="Calibri"/>
              </a:rPr>
            </a:br>
            <a:r>
              <a:rPr lang="en" sz="1500">
                <a:solidFill>
                  <a:srgbClr val="000000"/>
                </a:solidFill>
                <a:latin typeface="Calibri"/>
                <a:ea typeface="Calibri"/>
                <a:cs typeface="Calibri"/>
                <a:sym typeface="Calibri"/>
              </a:rPr>
              <a:t>2. HLV is checked at the inception for the Base SA &amp; the increased SA of LSB.</a:t>
            </a:r>
            <a:br>
              <a:rPr lang="en" sz="1500">
                <a:solidFill>
                  <a:srgbClr val="000000"/>
                </a:solidFill>
                <a:latin typeface="Calibri"/>
                <a:ea typeface="Calibri"/>
                <a:cs typeface="Calibri"/>
                <a:sym typeface="Calibri"/>
              </a:rPr>
            </a:br>
            <a:r>
              <a:rPr lang="en" sz="1500">
                <a:solidFill>
                  <a:srgbClr val="000000"/>
                </a:solidFill>
                <a:latin typeface="Calibri"/>
                <a:ea typeface="Calibri"/>
                <a:cs typeface="Calibri"/>
                <a:sym typeface="Calibri"/>
              </a:rPr>
              <a:t>3. Premium doesn’t increase at the time of adding LSB to the policy.</a:t>
            </a:r>
            <a:br>
              <a:rPr lang="en" sz="1500">
                <a:solidFill>
                  <a:srgbClr val="000000"/>
                </a:solidFill>
                <a:latin typeface="Calibri"/>
                <a:ea typeface="Calibri"/>
                <a:cs typeface="Calibri"/>
                <a:sym typeface="Calibri"/>
              </a:rPr>
            </a:br>
            <a:r>
              <a:rPr lang="en" sz="1500">
                <a:solidFill>
                  <a:srgbClr val="000000"/>
                </a:solidFill>
                <a:latin typeface="Calibri"/>
                <a:ea typeface="Calibri"/>
                <a:cs typeface="Calibri"/>
                <a:sym typeface="Calibri"/>
              </a:rPr>
              <a:t>4. Premium increases when customer uses LSB during the policy term.</a:t>
            </a:r>
            <a:br>
              <a:rPr lang="en" sz="1500">
                <a:solidFill>
                  <a:srgbClr val="000000"/>
                </a:solidFill>
                <a:latin typeface="Calibri"/>
                <a:ea typeface="Calibri"/>
                <a:cs typeface="Calibri"/>
                <a:sym typeface="Calibri"/>
              </a:rPr>
            </a:br>
            <a:endParaRPr sz="1500">
              <a:solidFill>
                <a:srgbClr val="000000"/>
              </a:solidFill>
              <a:latin typeface="Calibri"/>
              <a:ea typeface="Calibri"/>
              <a:cs typeface="Calibri"/>
              <a:sym typeface="Calibri"/>
            </a:endParaRPr>
          </a:p>
        </p:txBody>
      </p:sp>
      <p:pic>
        <p:nvPicPr>
          <p:cNvPr id="399" name="Google Shape;399;p35"/>
          <p:cNvPicPr preferRelativeResize="0"/>
          <p:nvPr/>
        </p:nvPicPr>
        <p:blipFill rotWithShape="1">
          <a:blip r:embed="rId5">
            <a:alphaModFix/>
          </a:blip>
          <a:srcRect/>
          <a:stretch/>
        </p:blipFill>
        <p:spPr>
          <a:xfrm>
            <a:off x="7895575" y="59175"/>
            <a:ext cx="1248425" cy="253800"/>
          </a:xfrm>
          <a:prstGeom prst="rect">
            <a:avLst/>
          </a:prstGeom>
          <a:noFill/>
          <a:ln>
            <a:noFill/>
          </a:ln>
        </p:spPr>
      </p:pic>
      <p:pic>
        <p:nvPicPr>
          <p:cNvPr id="400" name="Google Shape;400;p35"/>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401" name="Google Shape;401;p35"/>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07" name="Google Shape;407;p3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408" name="Google Shape;408;p36"/>
          <p:cNvPicPr preferRelativeResize="0"/>
          <p:nvPr/>
        </p:nvPicPr>
        <p:blipFill>
          <a:blip r:embed="rId3">
            <a:alphaModFix/>
          </a:blip>
          <a:stretch>
            <a:fillRect/>
          </a:stretch>
        </p:blipFill>
        <p:spPr>
          <a:xfrm>
            <a:off x="235400" y="1033863"/>
            <a:ext cx="8908601" cy="3075775"/>
          </a:xfrm>
          <a:prstGeom prst="rect">
            <a:avLst/>
          </a:prstGeom>
          <a:noFill/>
          <a:ln>
            <a:noFill/>
          </a:ln>
        </p:spPr>
      </p:pic>
      <p:pic>
        <p:nvPicPr>
          <p:cNvPr id="409" name="Google Shape;409;p36"/>
          <p:cNvPicPr preferRelativeResize="0"/>
          <p:nvPr/>
        </p:nvPicPr>
        <p:blipFill>
          <a:blip r:embed="rId4">
            <a:alphaModFix/>
          </a:blip>
          <a:stretch>
            <a:fillRect/>
          </a:stretch>
        </p:blipFill>
        <p:spPr>
          <a:xfrm>
            <a:off x="0" y="0"/>
            <a:ext cx="9144000" cy="5143500"/>
          </a:xfrm>
          <a:prstGeom prst="rect">
            <a:avLst/>
          </a:prstGeom>
          <a:noFill/>
          <a:ln>
            <a:noFill/>
          </a:ln>
        </p:spPr>
      </p:pic>
      <p:sp>
        <p:nvSpPr>
          <p:cNvPr id="410" name="Google Shape;410;p36"/>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37" descr="Core 4D: Weaving Loop—”The Cycle of Life” – Jenny Li"/>
          <p:cNvPicPr preferRelativeResize="0"/>
          <p:nvPr/>
        </p:nvPicPr>
        <p:blipFill rotWithShape="1">
          <a:blip r:embed="rId3">
            <a:alphaModFix/>
          </a:blip>
          <a:srcRect/>
          <a:stretch/>
        </p:blipFill>
        <p:spPr>
          <a:xfrm>
            <a:off x="6638250" y="4064252"/>
            <a:ext cx="2242401" cy="1182524"/>
          </a:xfrm>
          <a:prstGeom prst="rect">
            <a:avLst/>
          </a:prstGeom>
          <a:noFill/>
          <a:ln>
            <a:noFill/>
          </a:ln>
        </p:spPr>
      </p:pic>
      <p:sp>
        <p:nvSpPr>
          <p:cNvPr id="418" name="Google Shape;418;p37"/>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419" name="Google Shape;419;p37"/>
          <p:cNvSpPr txBox="1"/>
          <p:nvPr/>
        </p:nvSpPr>
        <p:spPr>
          <a:xfrm>
            <a:off x="75150" y="94450"/>
            <a:ext cx="6563100" cy="28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300"/>
              <a:buFont typeface="Calibri"/>
              <a:buNone/>
            </a:pPr>
            <a:r>
              <a:rPr lang="en" sz="2300" b="1">
                <a:solidFill>
                  <a:schemeClr val="dk1"/>
                </a:solidFill>
                <a:latin typeface="Calibri"/>
                <a:ea typeface="Calibri"/>
                <a:cs typeface="Calibri"/>
                <a:sym typeface="Calibri"/>
              </a:rPr>
              <a:t>Additional Benefit 4</a:t>
            </a:r>
            <a:endParaRPr/>
          </a:p>
        </p:txBody>
      </p:sp>
      <p:pic>
        <p:nvPicPr>
          <p:cNvPr id="420" name="Google Shape;420;p37"/>
          <p:cNvPicPr preferRelativeResize="0"/>
          <p:nvPr/>
        </p:nvPicPr>
        <p:blipFill rotWithShape="1">
          <a:blip r:embed="rId4">
            <a:alphaModFix/>
          </a:blip>
          <a:srcRect/>
          <a:stretch/>
        </p:blipFill>
        <p:spPr>
          <a:xfrm>
            <a:off x="495856" y="4859948"/>
            <a:ext cx="6257509" cy="249469"/>
          </a:xfrm>
          <a:prstGeom prst="rect">
            <a:avLst/>
          </a:prstGeom>
          <a:noFill/>
          <a:ln>
            <a:noFill/>
          </a:ln>
        </p:spPr>
      </p:pic>
      <p:sp>
        <p:nvSpPr>
          <p:cNvPr id="421" name="Google Shape;421;p37"/>
          <p:cNvSpPr/>
          <p:nvPr/>
        </p:nvSpPr>
        <p:spPr>
          <a:xfrm>
            <a:off x="75141" y="362435"/>
            <a:ext cx="8764200" cy="330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100" b="1">
                <a:solidFill>
                  <a:schemeClr val="dk1"/>
                </a:solidFill>
                <a:latin typeface="Calibri"/>
                <a:ea typeface="Calibri"/>
                <a:cs typeface="Calibri"/>
                <a:sym typeface="Calibri"/>
              </a:rPr>
              <a:t>Life Stage Benefit (LSB):</a:t>
            </a:r>
            <a:br>
              <a:rPr lang="en" sz="1800" b="1">
                <a:solidFill>
                  <a:srgbClr val="0070C0"/>
                </a:solidFill>
                <a:latin typeface="Calibri"/>
                <a:ea typeface="Calibri"/>
                <a:cs typeface="Calibri"/>
                <a:sym typeface="Calibri"/>
              </a:rPr>
            </a:b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4. Premium increases when customer uses LSB during the policy term.</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5. Additional premium will be calculated based on the increased SA &amp; outstanding policy term as per insured's age at the time of such increase. Additional premium will be calculated basis the customer’s current age (when s/he is using the LSB).</a:t>
            </a:r>
            <a:br>
              <a:rPr lang="en" sz="1600">
                <a:solidFill>
                  <a:srgbClr val="000000"/>
                </a:solidFill>
                <a:latin typeface="Calibri"/>
                <a:ea typeface="Calibri"/>
                <a:cs typeface="Calibri"/>
                <a:sym typeface="Calibri"/>
              </a:rPr>
            </a:br>
            <a:endParaRPr sz="1600">
              <a:solidFill>
                <a:srgbClr val="000000"/>
              </a:solidFill>
              <a:latin typeface="Calibri"/>
              <a:ea typeface="Calibri"/>
              <a:cs typeface="Calibri"/>
              <a:sym typeface="Calibri"/>
            </a:endParaRPr>
          </a:p>
          <a:p>
            <a:pPr marL="0" marR="0" lvl="0" indent="0" algn="l" rtl="0">
              <a:spcBef>
                <a:spcPts val="0"/>
              </a:spcBef>
              <a:spcAft>
                <a:spcPts val="0"/>
              </a:spcAft>
              <a:buNone/>
            </a:pPr>
            <a:r>
              <a:rPr lang="en" sz="1600">
                <a:solidFill>
                  <a:srgbClr val="000000"/>
                </a:solidFill>
                <a:latin typeface="Calibri"/>
                <a:ea typeface="Calibri"/>
                <a:cs typeface="Calibri"/>
                <a:sym typeface="Calibri"/>
              </a:rPr>
              <a:t>6. LSB can only be used if insured has not taken any claim under any benefit in the past.</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7. At the time of using LSB, policy holder’s age should be less than 50.</a:t>
            </a:r>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r>
              <a:rPr lang="en" sz="1600">
                <a:solidFill>
                  <a:srgbClr val="000000"/>
                </a:solidFill>
                <a:latin typeface="Calibri"/>
                <a:ea typeface="Calibri"/>
                <a:cs typeface="Calibri"/>
                <a:sym typeface="Calibri"/>
              </a:rPr>
              <a:t>8. LSB is not to add spouse or child in the same policy, it is to increase the Base SA of insured person at specific events.</a:t>
            </a:r>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r>
              <a:rPr lang="en" sz="1600" b="1">
                <a:solidFill>
                  <a:srgbClr val="000000"/>
                </a:solidFill>
                <a:latin typeface="Calibri"/>
                <a:ea typeface="Calibri"/>
                <a:cs typeface="Calibri"/>
                <a:sym typeface="Calibri"/>
              </a:rPr>
              <a:t>Note:</a:t>
            </a:r>
            <a:br>
              <a:rPr lang="en" sz="1600" b="1">
                <a:solidFill>
                  <a:srgbClr val="000000"/>
                </a:solidFill>
                <a:latin typeface="Calibri"/>
                <a:ea typeface="Calibri"/>
                <a:cs typeface="Calibri"/>
                <a:sym typeface="Calibri"/>
              </a:rPr>
            </a:br>
            <a:r>
              <a:rPr lang="en" sz="1600" b="1">
                <a:solidFill>
                  <a:srgbClr val="000000"/>
                </a:solidFill>
                <a:latin typeface="Calibri"/>
                <a:ea typeface="Calibri"/>
                <a:cs typeface="Calibri"/>
                <a:sym typeface="Calibri"/>
              </a:rPr>
              <a:t>At the time of increasing Base SA under LSB, policy holder won’t undergo Financial Documentation or Financial Eligibility Check.</a:t>
            </a:r>
            <a:br>
              <a:rPr lang="en" sz="1600" b="1">
                <a:solidFill>
                  <a:srgbClr val="000000"/>
                </a:solidFill>
                <a:latin typeface="Calibri"/>
                <a:ea typeface="Calibri"/>
                <a:cs typeface="Calibri"/>
                <a:sym typeface="Calibri"/>
              </a:rPr>
            </a:br>
            <a:r>
              <a:rPr lang="en" sz="1600" b="1">
                <a:solidFill>
                  <a:srgbClr val="000000"/>
                </a:solidFill>
                <a:latin typeface="Calibri"/>
                <a:ea typeface="Calibri"/>
                <a:cs typeface="Calibri"/>
                <a:sym typeface="Calibri"/>
              </a:rPr>
              <a:t>Medical Underwriting may happen.</a:t>
            </a:r>
            <a:endParaRPr sz="1600">
              <a:solidFill>
                <a:srgbClr val="000000"/>
              </a:solidFill>
              <a:latin typeface="Calibri"/>
              <a:ea typeface="Calibri"/>
              <a:cs typeface="Calibri"/>
              <a:sym typeface="Calibri"/>
            </a:endParaRPr>
          </a:p>
        </p:txBody>
      </p:sp>
      <p:pic>
        <p:nvPicPr>
          <p:cNvPr id="422" name="Google Shape;422;p37"/>
          <p:cNvPicPr preferRelativeResize="0"/>
          <p:nvPr/>
        </p:nvPicPr>
        <p:blipFill rotWithShape="1">
          <a:blip r:embed="rId5">
            <a:alphaModFix/>
          </a:blip>
          <a:srcRect/>
          <a:stretch/>
        </p:blipFill>
        <p:spPr>
          <a:xfrm>
            <a:off x="7895575" y="59175"/>
            <a:ext cx="1248425" cy="253800"/>
          </a:xfrm>
          <a:prstGeom prst="rect">
            <a:avLst/>
          </a:prstGeom>
          <a:noFill/>
          <a:ln>
            <a:noFill/>
          </a:ln>
        </p:spPr>
      </p:pic>
      <p:pic>
        <p:nvPicPr>
          <p:cNvPr id="423" name="Google Shape;423;p37"/>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424" name="Google Shape;424;p37"/>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8"/>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432" name="Google Shape;432;p38"/>
          <p:cNvSpPr txBox="1"/>
          <p:nvPr/>
        </p:nvSpPr>
        <p:spPr>
          <a:xfrm>
            <a:off x="151349" y="170650"/>
            <a:ext cx="6047400" cy="28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300"/>
              <a:buFont typeface="Calibri"/>
              <a:buNone/>
            </a:pPr>
            <a:r>
              <a:rPr lang="en" sz="2300" b="1">
                <a:solidFill>
                  <a:schemeClr val="dk1"/>
                </a:solidFill>
                <a:latin typeface="Calibri"/>
                <a:ea typeface="Calibri"/>
                <a:cs typeface="Calibri"/>
                <a:sym typeface="Calibri"/>
              </a:rPr>
              <a:t>Additional Benefit 2 </a:t>
            </a:r>
            <a:endParaRPr/>
          </a:p>
        </p:txBody>
      </p:sp>
      <p:pic>
        <p:nvPicPr>
          <p:cNvPr id="433" name="Google Shape;433;p38"/>
          <p:cNvPicPr preferRelativeResize="0"/>
          <p:nvPr/>
        </p:nvPicPr>
        <p:blipFill rotWithShape="1">
          <a:blip r:embed="rId3">
            <a:alphaModFix/>
          </a:blip>
          <a:srcRect/>
          <a:stretch/>
        </p:blipFill>
        <p:spPr>
          <a:xfrm>
            <a:off x="381000" y="4842239"/>
            <a:ext cx="6257509" cy="249469"/>
          </a:xfrm>
          <a:prstGeom prst="rect">
            <a:avLst/>
          </a:prstGeom>
          <a:noFill/>
          <a:ln>
            <a:noFill/>
          </a:ln>
        </p:spPr>
      </p:pic>
      <p:graphicFrame>
        <p:nvGraphicFramePr>
          <p:cNvPr id="434" name="Google Shape;434;p38"/>
          <p:cNvGraphicFramePr/>
          <p:nvPr/>
        </p:nvGraphicFramePr>
        <p:xfrm>
          <a:off x="304801" y="1028700"/>
          <a:ext cx="3000000" cy="3000000"/>
        </p:xfrm>
        <a:graphic>
          <a:graphicData uri="http://schemas.openxmlformats.org/drawingml/2006/table">
            <a:tbl>
              <a:tblPr>
                <a:noFill/>
                <a:tableStyleId>{BA736F04-8AA7-4D66-B9AA-7FD53C74AF7B}</a:tableStyleId>
              </a:tblPr>
              <a:tblGrid>
                <a:gridCol w="2433550">
                  <a:extLst>
                    <a:ext uri="{9D8B030D-6E8A-4147-A177-3AD203B41FA5}">
                      <a16:colId xmlns:a16="http://schemas.microsoft.com/office/drawing/2014/main" val="20000"/>
                    </a:ext>
                  </a:extLst>
                </a:gridCol>
                <a:gridCol w="2793750">
                  <a:extLst>
                    <a:ext uri="{9D8B030D-6E8A-4147-A177-3AD203B41FA5}">
                      <a16:colId xmlns:a16="http://schemas.microsoft.com/office/drawing/2014/main" val="20001"/>
                    </a:ext>
                  </a:extLst>
                </a:gridCol>
                <a:gridCol w="3002275">
                  <a:extLst>
                    <a:ext uri="{9D8B030D-6E8A-4147-A177-3AD203B41FA5}">
                      <a16:colId xmlns:a16="http://schemas.microsoft.com/office/drawing/2014/main" val="20002"/>
                    </a:ext>
                  </a:extLst>
                </a:gridCol>
              </a:tblGrid>
              <a:tr h="487850">
                <a:tc>
                  <a:txBody>
                    <a:bodyPr/>
                    <a:lstStyle/>
                    <a:p>
                      <a:pPr marL="0" marR="0" lvl="0" indent="0" algn="ctr" rtl="0">
                        <a:spcBef>
                          <a:spcPts val="0"/>
                        </a:spcBef>
                        <a:spcAft>
                          <a:spcPts val="0"/>
                        </a:spcAft>
                        <a:buNone/>
                      </a:pPr>
                      <a:r>
                        <a:rPr lang="en" sz="2100" b="1" i="0" u="none" strike="noStrike" cap="none">
                          <a:solidFill>
                            <a:srgbClr val="FFFFFF"/>
                          </a:solidFill>
                          <a:latin typeface="Calibri"/>
                          <a:ea typeface="Calibri"/>
                          <a:cs typeface="Calibri"/>
                          <a:sym typeface="Calibri"/>
                        </a:rPr>
                        <a:t>Discount Parameters</a:t>
                      </a:r>
                      <a:endParaRPr sz="1100">
                        <a:solidFill>
                          <a:srgbClr val="FFFFFF"/>
                        </a:solidFill>
                      </a:endParaRPr>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2100" b="1" i="0" u="none" strike="noStrike" cap="none">
                          <a:solidFill>
                            <a:srgbClr val="FFFFFF"/>
                          </a:solidFill>
                          <a:latin typeface="Calibri"/>
                          <a:ea typeface="Calibri"/>
                          <a:cs typeface="Calibri"/>
                          <a:sym typeface="Calibri"/>
                        </a:rPr>
                        <a:t>Salaried</a:t>
                      </a:r>
                      <a:endParaRPr sz="1100">
                        <a:solidFill>
                          <a:srgbClr val="FFFFFF"/>
                        </a:solidFill>
                      </a:endParaRPr>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2100" b="1" i="0" u="none" strike="noStrike" cap="none">
                          <a:solidFill>
                            <a:srgbClr val="FFFFFF"/>
                          </a:solidFill>
                          <a:latin typeface="Calibri"/>
                          <a:ea typeface="Calibri"/>
                          <a:cs typeface="Calibri"/>
                          <a:sym typeface="Calibri"/>
                        </a:rPr>
                        <a:t>Self Employed</a:t>
                      </a:r>
                      <a:endParaRPr sz="1100">
                        <a:solidFill>
                          <a:srgbClr val="FFFFFF"/>
                        </a:solidFill>
                      </a:endParaRPr>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extLst>
                  <a:ext uri="{0D108BD9-81ED-4DB2-BD59-A6C34878D82A}">
                    <a16:rowId xmlns:a16="http://schemas.microsoft.com/office/drawing/2014/main" val="10000"/>
                  </a:ext>
                </a:extLst>
              </a:tr>
              <a:tr h="408875">
                <a:tc rowSpan="2">
                  <a:txBody>
                    <a:bodyPr/>
                    <a:lstStyle/>
                    <a:p>
                      <a:pPr marL="0" marR="0" lvl="0" indent="0" algn="ctr" rtl="0">
                        <a:spcBef>
                          <a:spcPts val="0"/>
                        </a:spcBef>
                        <a:spcAft>
                          <a:spcPts val="0"/>
                        </a:spcAft>
                        <a:buNone/>
                      </a:pPr>
                      <a:r>
                        <a:rPr lang="en" sz="1100" b="0" i="0" u="none" strike="noStrike" cap="none">
                          <a:solidFill>
                            <a:srgbClr val="000000"/>
                          </a:solidFill>
                          <a:latin typeface="Calibri"/>
                          <a:ea typeface="Calibri"/>
                          <a:cs typeface="Calibri"/>
                          <a:sym typeface="Calibri"/>
                        </a:rPr>
                        <a:t>On 1st Year Premium</a:t>
                      </a:r>
                      <a:endParaRPr sz="1100"/>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100" b="0" i="0" u="none" strike="noStrike" cap="none">
                          <a:solidFill>
                            <a:srgbClr val="000000"/>
                          </a:solidFill>
                          <a:latin typeface="Calibri"/>
                          <a:ea typeface="Calibri"/>
                          <a:cs typeface="Calibri"/>
                          <a:sym typeface="Calibri"/>
                        </a:rPr>
                        <a:t>10% Discount on Regular Pay ( SA =&gt; 1Cr)</a:t>
                      </a:r>
                      <a:endParaRPr sz="1100"/>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100" b="0" i="0" u="none" strike="noStrike" cap="none">
                          <a:solidFill>
                            <a:srgbClr val="000000"/>
                          </a:solidFill>
                          <a:latin typeface="Calibri"/>
                          <a:ea typeface="Calibri"/>
                          <a:cs typeface="Calibri"/>
                          <a:sym typeface="Calibri"/>
                        </a:rPr>
                        <a:t>NA</a:t>
                      </a:r>
                      <a:endParaRPr sz="1100"/>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08875">
                <a:tc vMerge="1">
                  <a:txBody>
                    <a:bodyPr/>
                    <a:lstStyle/>
                    <a:p>
                      <a:endParaRPr lang="en-US"/>
                    </a:p>
                  </a:txBody>
                  <a:tcPr/>
                </a:tc>
                <a:tc>
                  <a:txBody>
                    <a:bodyPr/>
                    <a:lstStyle/>
                    <a:p>
                      <a:pPr marL="0" marR="0" lvl="0" indent="0" algn="ctr" rtl="0">
                        <a:spcBef>
                          <a:spcPts val="0"/>
                        </a:spcBef>
                        <a:spcAft>
                          <a:spcPts val="0"/>
                        </a:spcAft>
                        <a:buNone/>
                      </a:pPr>
                      <a:r>
                        <a:rPr lang="en" sz="1100" b="0" i="0" u="none" strike="noStrike" cap="none">
                          <a:solidFill>
                            <a:srgbClr val="000000"/>
                          </a:solidFill>
                          <a:latin typeface="Calibri"/>
                          <a:ea typeface="Calibri"/>
                          <a:cs typeface="Calibri"/>
                          <a:sym typeface="Calibri"/>
                        </a:rPr>
                        <a:t>15% Discount on Limited Pay ( SA =&gt; 1Cr)</a:t>
                      </a:r>
                      <a:endParaRPr sz="1100"/>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100" b="0" i="0" u="none" strike="noStrike" cap="none">
                          <a:solidFill>
                            <a:srgbClr val="000000"/>
                          </a:solidFill>
                          <a:latin typeface="Calibri"/>
                          <a:ea typeface="Calibri"/>
                          <a:cs typeface="Calibri"/>
                          <a:sym typeface="Calibri"/>
                        </a:rPr>
                        <a:t>NA</a:t>
                      </a:r>
                      <a:endParaRPr sz="1100"/>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08875">
                <a:tc>
                  <a:txBody>
                    <a:bodyPr/>
                    <a:lstStyle/>
                    <a:p>
                      <a:pPr marL="0" marR="0" lvl="0" indent="0" algn="ctr" rtl="0">
                        <a:spcBef>
                          <a:spcPts val="0"/>
                        </a:spcBef>
                        <a:spcAft>
                          <a:spcPts val="0"/>
                        </a:spcAft>
                        <a:buNone/>
                      </a:pPr>
                      <a:r>
                        <a:rPr lang="en" sz="1100" b="0" i="0" u="none" strike="noStrike" cap="none">
                          <a:solidFill>
                            <a:srgbClr val="000000"/>
                          </a:solidFill>
                          <a:latin typeface="Calibri"/>
                          <a:ea typeface="Calibri"/>
                          <a:cs typeface="Calibri"/>
                          <a:sym typeface="Calibri"/>
                        </a:rPr>
                        <a:t>Online Discount</a:t>
                      </a:r>
                      <a:endParaRPr sz="1100"/>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100" b="0" i="0" u="none" strike="noStrike" cap="none">
                          <a:solidFill>
                            <a:srgbClr val="000000"/>
                          </a:solidFill>
                          <a:latin typeface="Calibri"/>
                          <a:ea typeface="Calibri"/>
                          <a:cs typeface="Calibri"/>
                          <a:sym typeface="Calibri"/>
                        </a:rPr>
                        <a:t>Upto 5% Lifetime Online Discount</a:t>
                      </a:r>
                      <a:endParaRPr sz="1100"/>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100" b="0" i="0" u="none" strike="noStrike" cap="none">
                          <a:solidFill>
                            <a:srgbClr val="000000"/>
                          </a:solidFill>
                          <a:latin typeface="Calibri"/>
                          <a:ea typeface="Calibri"/>
                          <a:cs typeface="Calibri"/>
                          <a:sym typeface="Calibri"/>
                        </a:rPr>
                        <a:t>Upto 5% Lifetime Online Discount</a:t>
                      </a:r>
                      <a:endParaRPr sz="1100"/>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35" name="Google Shape;435;p38"/>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436" name="Google Shape;436;p38"/>
          <p:cNvPicPr preferRelativeResize="0"/>
          <p:nvPr/>
        </p:nvPicPr>
        <p:blipFill>
          <a:blip r:embed="rId5">
            <a:alphaModFix/>
          </a:blip>
          <a:stretch>
            <a:fillRect/>
          </a:stretch>
        </p:blipFill>
        <p:spPr>
          <a:xfrm>
            <a:off x="0" y="0"/>
            <a:ext cx="9244450" cy="4817875"/>
          </a:xfrm>
          <a:prstGeom prst="rect">
            <a:avLst/>
          </a:prstGeom>
          <a:noFill/>
          <a:ln>
            <a:noFill/>
          </a:ln>
        </p:spPr>
      </p:pic>
      <p:sp>
        <p:nvSpPr>
          <p:cNvPr id="437" name="Google Shape;437;p38"/>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43" name="Google Shape;443;p3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444" name="Google Shape;444;p39"/>
          <p:cNvPicPr preferRelativeResize="0"/>
          <p:nvPr/>
        </p:nvPicPr>
        <p:blipFill>
          <a:blip r:embed="rId3">
            <a:alphaModFix/>
          </a:blip>
          <a:stretch>
            <a:fillRect/>
          </a:stretch>
        </p:blipFill>
        <p:spPr>
          <a:xfrm>
            <a:off x="0" y="66675"/>
            <a:ext cx="9144000" cy="5143500"/>
          </a:xfrm>
          <a:prstGeom prst="rect">
            <a:avLst/>
          </a:prstGeom>
          <a:noFill/>
          <a:ln>
            <a:noFill/>
          </a:ln>
        </p:spPr>
      </p:pic>
      <p:sp>
        <p:nvSpPr>
          <p:cNvPr id="445" name="Google Shape;445;p39"/>
          <p:cNvSpPr/>
          <p:nvPr/>
        </p:nvSpPr>
        <p:spPr>
          <a:xfrm rot="-721631">
            <a:off x="-65326" y="1179781"/>
            <a:ext cx="1653101" cy="656849"/>
          </a:xfrm>
          <a:prstGeom prst="irregularSeal2">
            <a:avLst/>
          </a:prstGeom>
          <a:solidFill>
            <a:schemeClr val="lt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Extra</a:t>
            </a:r>
            <a:endParaRPr>
              <a:latin typeface="Georgia"/>
              <a:ea typeface="Georgia"/>
              <a:cs typeface="Georgia"/>
              <a:sym typeface="Georgia"/>
            </a:endParaRPr>
          </a:p>
        </p:txBody>
      </p:sp>
      <p:sp>
        <p:nvSpPr>
          <p:cNvPr id="446" name="Google Shape;446;p39"/>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40"/>
          <p:cNvPicPr preferRelativeResize="0"/>
          <p:nvPr/>
        </p:nvPicPr>
        <p:blipFill>
          <a:blip r:embed="rId3">
            <a:alphaModFix/>
          </a:blip>
          <a:stretch>
            <a:fillRect/>
          </a:stretch>
        </p:blipFill>
        <p:spPr>
          <a:xfrm>
            <a:off x="7039299" y="163574"/>
            <a:ext cx="1923450" cy="1923450"/>
          </a:xfrm>
          <a:prstGeom prst="rect">
            <a:avLst/>
          </a:prstGeom>
          <a:noFill/>
          <a:ln>
            <a:noFill/>
          </a:ln>
        </p:spPr>
      </p:pic>
      <p:sp>
        <p:nvSpPr>
          <p:cNvPr id="452" name="Google Shape;452;p40"/>
          <p:cNvSpPr txBox="1">
            <a:spLocks noGrp="1"/>
          </p:cNvSpPr>
          <p:nvPr>
            <p:ph type="subTitle" idx="1"/>
          </p:nvPr>
        </p:nvSpPr>
        <p:spPr>
          <a:xfrm>
            <a:off x="-2168075" y="2722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300" b="1">
                <a:solidFill>
                  <a:schemeClr val="dk1"/>
                </a:solidFill>
              </a:rPr>
              <a:t>Cover Continuous Benefit</a:t>
            </a:r>
            <a:endParaRPr sz="2300" b="1">
              <a:solidFill>
                <a:schemeClr val="dk1"/>
              </a:solidFill>
            </a:endParaRPr>
          </a:p>
        </p:txBody>
      </p:sp>
      <p:sp>
        <p:nvSpPr>
          <p:cNvPr id="453" name="Google Shape;453;p40"/>
          <p:cNvSpPr txBox="1"/>
          <p:nvPr/>
        </p:nvSpPr>
        <p:spPr>
          <a:xfrm>
            <a:off x="226275" y="1064850"/>
            <a:ext cx="8118300" cy="28014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SzPts val="2000"/>
              <a:buChar char="●"/>
            </a:pPr>
            <a:r>
              <a:rPr lang="en" sz="2000">
                <a:solidFill>
                  <a:srgbClr val="002060"/>
                </a:solidFill>
              </a:rPr>
              <a:t>Can be </a:t>
            </a:r>
            <a:r>
              <a:rPr lang="en" sz="2000">
                <a:solidFill>
                  <a:srgbClr val="962D23"/>
                </a:solidFill>
              </a:rPr>
              <a:t>opted after 5 policy years</a:t>
            </a:r>
            <a:endParaRPr sz="2000">
              <a:solidFill>
                <a:srgbClr val="962D23"/>
              </a:solidFill>
            </a:endParaRPr>
          </a:p>
          <a:p>
            <a:pPr marL="457200" lvl="0" indent="-355600" algn="l" rtl="0">
              <a:lnSpc>
                <a:spcPct val="150000"/>
              </a:lnSpc>
              <a:spcBef>
                <a:spcPts val="0"/>
              </a:spcBef>
              <a:spcAft>
                <a:spcPts val="0"/>
              </a:spcAft>
              <a:buSzPts val="2000"/>
              <a:buChar char="●"/>
            </a:pPr>
            <a:r>
              <a:rPr lang="en" sz="2000">
                <a:solidFill>
                  <a:srgbClr val="002060"/>
                </a:solidFill>
              </a:rPr>
              <a:t>Can be opted </a:t>
            </a:r>
            <a:r>
              <a:rPr lang="en" sz="2000">
                <a:solidFill>
                  <a:srgbClr val="97281D"/>
                </a:solidFill>
              </a:rPr>
              <a:t>multiple times </a:t>
            </a:r>
            <a:r>
              <a:rPr lang="en" sz="2000">
                <a:solidFill>
                  <a:srgbClr val="002060"/>
                </a:solidFill>
              </a:rPr>
              <a:t>at a </a:t>
            </a:r>
            <a:r>
              <a:rPr lang="en" sz="2000">
                <a:solidFill>
                  <a:srgbClr val="97281D"/>
                </a:solidFill>
              </a:rPr>
              <a:t>gap </a:t>
            </a:r>
            <a:r>
              <a:rPr lang="en" sz="2000">
                <a:solidFill>
                  <a:srgbClr val="002060"/>
                </a:solidFill>
              </a:rPr>
              <a:t>of minimum </a:t>
            </a:r>
            <a:r>
              <a:rPr lang="en" sz="2000">
                <a:solidFill>
                  <a:srgbClr val="97281D"/>
                </a:solidFill>
              </a:rPr>
              <a:t>5 years</a:t>
            </a:r>
            <a:endParaRPr sz="2000">
              <a:solidFill>
                <a:srgbClr val="97281D"/>
              </a:solidFill>
            </a:endParaRPr>
          </a:p>
          <a:p>
            <a:pPr marL="457200" lvl="0" indent="-355600" algn="l" rtl="0">
              <a:lnSpc>
                <a:spcPct val="150000"/>
              </a:lnSpc>
              <a:spcBef>
                <a:spcPts val="0"/>
              </a:spcBef>
              <a:spcAft>
                <a:spcPts val="0"/>
              </a:spcAft>
              <a:buSzPts val="2000"/>
              <a:buChar char="●"/>
            </a:pPr>
            <a:r>
              <a:rPr lang="en" sz="2000">
                <a:solidFill>
                  <a:srgbClr val="97281D"/>
                </a:solidFill>
              </a:rPr>
              <a:t>Cannot be opted </a:t>
            </a:r>
            <a:r>
              <a:rPr lang="en" sz="2000">
                <a:solidFill>
                  <a:srgbClr val="002060"/>
                </a:solidFill>
              </a:rPr>
              <a:t>in the last </a:t>
            </a:r>
            <a:r>
              <a:rPr lang="en" sz="2000">
                <a:solidFill>
                  <a:srgbClr val="97281D"/>
                </a:solidFill>
              </a:rPr>
              <a:t>3 years </a:t>
            </a:r>
            <a:r>
              <a:rPr lang="en" sz="2000">
                <a:solidFill>
                  <a:srgbClr val="002060"/>
                </a:solidFill>
              </a:rPr>
              <a:t>of premium payment</a:t>
            </a:r>
            <a:endParaRPr sz="2000">
              <a:solidFill>
                <a:srgbClr val="002060"/>
              </a:solidFill>
            </a:endParaRPr>
          </a:p>
          <a:p>
            <a:pPr marL="457200" lvl="0" indent="-355600" algn="l" rtl="0">
              <a:lnSpc>
                <a:spcPct val="150000"/>
              </a:lnSpc>
              <a:spcBef>
                <a:spcPts val="0"/>
              </a:spcBef>
              <a:spcAft>
                <a:spcPts val="0"/>
              </a:spcAft>
              <a:buSzPts val="2000"/>
              <a:buChar char="●"/>
            </a:pPr>
            <a:r>
              <a:rPr lang="en" sz="2000">
                <a:solidFill>
                  <a:srgbClr val="97281D"/>
                </a:solidFill>
              </a:rPr>
              <a:t>Cover continues </a:t>
            </a:r>
            <a:r>
              <a:rPr lang="en" sz="2000">
                <a:solidFill>
                  <a:srgbClr val="002060"/>
                </a:solidFill>
              </a:rPr>
              <a:t>during premium </a:t>
            </a:r>
            <a:r>
              <a:rPr lang="en" sz="2000">
                <a:solidFill>
                  <a:srgbClr val="97281D"/>
                </a:solidFill>
              </a:rPr>
              <a:t>break period</a:t>
            </a:r>
            <a:endParaRPr sz="2000">
              <a:solidFill>
                <a:srgbClr val="97281D"/>
              </a:solidFill>
            </a:endParaRPr>
          </a:p>
          <a:p>
            <a:pPr marL="457200" lvl="0" indent="-355600" algn="l" rtl="0">
              <a:lnSpc>
                <a:spcPct val="150000"/>
              </a:lnSpc>
              <a:spcBef>
                <a:spcPts val="0"/>
              </a:spcBef>
              <a:spcAft>
                <a:spcPts val="0"/>
              </a:spcAft>
              <a:buSzPts val="2000"/>
              <a:buChar char="●"/>
            </a:pPr>
            <a:r>
              <a:rPr lang="en" sz="2000">
                <a:solidFill>
                  <a:srgbClr val="002060"/>
                </a:solidFill>
              </a:rPr>
              <a:t>Customer has to </a:t>
            </a:r>
            <a:r>
              <a:rPr lang="en" sz="2000">
                <a:solidFill>
                  <a:srgbClr val="97281D"/>
                </a:solidFill>
              </a:rPr>
              <a:t>inform at least 30 days before premium due date</a:t>
            </a:r>
            <a:endParaRPr sz="2000">
              <a:solidFill>
                <a:srgbClr val="97281D"/>
              </a:solidFill>
            </a:endParaRPr>
          </a:p>
          <a:p>
            <a:pPr marL="457200" lvl="0" indent="-355600" algn="l" rtl="0">
              <a:lnSpc>
                <a:spcPct val="150000"/>
              </a:lnSpc>
              <a:spcBef>
                <a:spcPts val="0"/>
              </a:spcBef>
              <a:spcAft>
                <a:spcPts val="0"/>
              </a:spcAft>
              <a:buSzPts val="2000"/>
              <a:buChar char="●"/>
            </a:pPr>
            <a:r>
              <a:rPr lang="en" sz="2000">
                <a:solidFill>
                  <a:srgbClr val="97281D"/>
                </a:solidFill>
              </a:rPr>
              <a:t>Unpaid premiums </a:t>
            </a:r>
            <a:r>
              <a:rPr lang="en" sz="2000">
                <a:solidFill>
                  <a:srgbClr val="002060"/>
                </a:solidFill>
              </a:rPr>
              <a:t>to be </a:t>
            </a:r>
            <a:r>
              <a:rPr lang="en" sz="2000">
                <a:solidFill>
                  <a:srgbClr val="97281D"/>
                </a:solidFill>
              </a:rPr>
              <a:t>paid in next</a:t>
            </a:r>
            <a:r>
              <a:rPr lang="en" sz="2000">
                <a:solidFill>
                  <a:srgbClr val="002060"/>
                </a:solidFill>
              </a:rPr>
              <a:t> premium </a:t>
            </a:r>
            <a:r>
              <a:rPr lang="en" sz="2000">
                <a:solidFill>
                  <a:srgbClr val="97281D"/>
                </a:solidFill>
              </a:rPr>
              <a:t>installment</a:t>
            </a:r>
            <a:endParaRPr sz="2000">
              <a:solidFill>
                <a:srgbClr val="97281D"/>
              </a:solidFill>
            </a:endParaRPr>
          </a:p>
        </p:txBody>
      </p:sp>
      <p:pic>
        <p:nvPicPr>
          <p:cNvPr id="454" name="Google Shape;454;p40"/>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455" name="Google Shape;455;p40"/>
          <p:cNvPicPr preferRelativeResize="0"/>
          <p:nvPr/>
        </p:nvPicPr>
        <p:blipFill rotWithShape="1">
          <a:blip r:embed="rId5">
            <a:alphaModFix/>
          </a:blip>
          <a:srcRect/>
          <a:stretch/>
        </p:blipFill>
        <p:spPr>
          <a:xfrm>
            <a:off x="7904352" y="312963"/>
            <a:ext cx="1230875" cy="135713"/>
          </a:xfrm>
          <a:prstGeom prst="rect">
            <a:avLst/>
          </a:prstGeom>
          <a:noFill/>
          <a:ln>
            <a:noFill/>
          </a:ln>
        </p:spPr>
      </p:pic>
      <p:sp>
        <p:nvSpPr>
          <p:cNvPr id="456" name="Google Shape;456;p40"/>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62" name="Google Shape;462;p4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463" name="Google Shape;463;p41"/>
          <p:cNvPicPr preferRelativeResize="0"/>
          <p:nvPr/>
        </p:nvPicPr>
        <p:blipFill>
          <a:blip r:embed="rId3">
            <a:alphaModFix/>
          </a:blip>
          <a:stretch>
            <a:fillRect/>
          </a:stretch>
        </p:blipFill>
        <p:spPr>
          <a:xfrm>
            <a:off x="0" y="8375"/>
            <a:ext cx="9144000" cy="5018700"/>
          </a:xfrm>
          <a:prstGeom prst="rect">
            <a:avLst/>
          </a:prstGeom>
          <a:noFill/>
          <a:ln>
            <a:noFill/>
          </a:ln>
        </p:spPr>
      </p:pic>
      <p:sp>
        <p:nvSpPr>
          <p:cNvPr id="464" name="Google Shape;464;p41"/>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42"/>
          <p:cNvPicPr preferRelativeResize="0"/>
          <p:nvPr/>
        </p:nvPicPr>
        <p:blipFill>
          <a:blip r:embed="rId3">
            <a:alphaModFix/>
          </a:blip>
          <a:stretch>
            <a:fillRect/>
          </a:stretch>
        </p:blipFill>
        <p:spPr>
          <a:xfrm>
            <a:off x="152400" y="448675"/>
            <a:ext cx="8839198" cy="561506"/>
          </a:xfrm>
          <a:prstGeom prst="rect">
            <a:avLst/>
          </a:prstGeom>
          <a:noFill/>
          <a:ln>
            <a:noFill/>
          </a:ln>
        </p:spPr>
      </p:pic>
      <p:pic>
        <p:nvPicPr>
          <p:cNvPr id="470" name="Google Shape;470;p42"/>
          <p:cNvPicPr preferRelativeResize="0"/>
          <p:nvPr/>
        </p:nvPicPr>
        <p:blipFill>
          <a:blip r:embed="rId4">
            <a:alphaModFix/>
          </a:blip>
          <a:stretch>
            <a:fillRect/>
          </a:stretch>
        </p:blipFill>
        <p:spPr>
          <a:xfrm>
            <a:off x="1820675" y="1140925"/>
            <a:ext cx="2062899" cy="2343299"/>
          </a:xfrm>
          <a:prstGeom prst="rect">
            <a:avLst/>
          </a:prstGeom>
          <a:noFill/>
          <a:ln>
            <a:noFill/>
          </a:ln>
        </p:spPr>
      </p:pic>
      <p:pic>
        <p:nvPicPr>
          <p:cNvPr id="471" name="Google Shape;471;p42"/>
          <p:cNvPicPr preferRelativeResize="0"/>
          <p:nvPr/>
        </p:nvPicPr>
        <p:blipFill>
          <a:blip r:embed="rId5">
            <a:alphaModFix/>
          </a:blip>
          <a:stretch>
            <a:fillRect/>
          </a:stretch>
        </p:blipFill>
        <p:spPr>
          <a:xfrm>
            <a:off x="4901450" y="1140925"/>
            <a:ext cx="2199725" cy="2343300"/>
          </a:xfrm>
          <a:prstGeom prst="rect">
            <a:avLst/>
          </a:prstGeom>
          <a:noFill/>
          <a:ln>
            <a:noFill/>
          </a:ln>
        </p:spPr>
      </p:pic>
      <p:pic>
        <p:nvPicPr>
          <p:cNvPr id="472" name="Google Shape;472;p42"/>
          <p:cNvPicPr preferRelativeResize="0"/>
          <p:nvPr/>
        </p:nvPicPr>
        <p:blipFill>
          <a:blip r:embed="rId6">
            <a:alphaModFix/>
          </a:blip>
          <a:stretch>
            <a:fillRect/>
          </a:stretch>
        </p:blipFill>
        <p:spPr>
          <a:xfrm>
            <a:off x="221725" y="3674388"/>
            <a:ext cx="8700551" cy="1025450"/>
          </a:xfrm>
          <a:prstGeom prst="rect">
            <a:avLst/>
          </a:prstGeom>
          <a:noFill/>
          <a:ln>
            <a:noFill/>
          </a:ln>
        </p:spPr>
      </p:pic>
      <p:pic>
        <p:nvPicPr>
          <p:cNvPr id="473" name="Google Shape;473;p42"/>
          <p:cNvPicPr preferRelativeResize="0"/>
          <p:nvPr/>
        </p:nvPicPr>
        <p:blipFill rotWithShape="1">
          <a:blip r:embed="rId7">
            <a:alphaModFix/>
          </a:blip>
          <a:srcRect/>
          <a:stretch/>
        </p:blipFill>
        <p:spPr>
          <a:xfrm>
            <a:off x="7904352" y="312963"/>
            <a:ext cx="1230875" cy="135713"/>
          </a:xfrm>
          <a:prstGeom prst="rect">
            <a:avLst/>
          </a:prstGeom>
          <a:noFill/>
          <a:ln>
            <a:noFill/>
          </a:ln>
        </p:spPr>
      </p:pic>
      <p:pic>
        <p:nvPicPr>
          <p:cNvPr id="474" name="Google Shape;474;p42"/>
          <p:cNvPicPr preferRelativeResize="0"/>
          <p:nvPr/>
        </p:nvPicPr>
        <p:blipFill rotWithShape="1">
          <a:blip r:embed="rId8">
            <a:alphaModFix/>
          </a:blip>
          <a:srcRect/>
          <a:stretch/>
        </p:blipFill>
        <p:spPr>
          <a:xfrm>
            <a:off x="7895575" y="59175"/>
            <a:ext cx="1248425" cy="253800"/>
          </a:xfrm>
          <a:prstGeom prst="rect">
            <a:avLst/>
          </a:prstGeom>
          <a:noFill/>
          <a:ln>
            <a:noFill/>
          </a:ln>
        </p:spPr>
      </p:pic>
      <p:sp>
        <p:nvSpPr>
          <p:cNvPr id="475" name="Google Shape;475;p42"/>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609600" y="281304"/>
            <a:ext cx="8215200" cy="351900"/>
          </a:xfrm>
          <a:prstGeom prst="rect">
            <a:avLst/>
          </a:prstGeom>
          <a:noFill/>
          <a:ln>
            <a:noFill/>
          </a:ln>
        </p:spPr>
        <p:txBody>
          <a:bodyPr spcFirstLastPara="1" wrap="square" lIns="19050" tIns="19050" rIns="19050" bIns="19050" anchor="t" anchorCtr="0">
            <a:noAutofit/>
          </a:bodyPr>
          <a:lstStyle/>
          <a:p>
            <a:pPr marL="0" lvl="0" indent="0" algn="ctr" rtl="0">
              <a:lnSpc>
                <a:spcPct val="100000"/>
              </a:lnSpc>
              <a:spcBef>
                <a:spcPts val="0"/>
              </a:spcBef>
              <a:spcAft>
                <a:spcPts val="0"/>
              </a:spcAft>
              <a:buSzPts val="700"/>
              <a:buNone/>
            </a:pPr>
            <a:r>
              <a:rPr lang="en" sz="2400" b="1">
                <a:solidFill>
                  <a:srgbClr val="CC0000"/>
                </a:solidFill>
              </a:rPr>
              <a:t>Claims Story</a:t>
            </a:r>
            <a:r>
              <a:rPr lang="en" sz="2400" b="1">
                <a:solidFill>
                  <a:srgbClr val="0065FF"/>
                </a:solidFill>
              </a:rPr>
              <a:t> </a:t>
            </a:r>
            <a:r>
              <a:rPr lang="en" sz="2400" b="1">
                <a:solidFill>
                  <a:schemeClr val="dk1"/>
                </a:solidFill>
              </a:rPr>
              <a:t>of Ipru – Highest claims settled</a:t>
            </a:r>
            <a:endParaRPr/>
          </a:p>
        </p:txBody>
      </p:sp>
      <p:sp>
        <p:nvSpPr>
          <p:cNvPr id="89" name="Google Shape;89;p16"/>
          <p:cNvSpPr/>
          <p:nvPr/>
        </p:nvSpPr>
        <p:spPr>
          <a:xfrm>
            <a:off x="507712" y="1114911"/>
            <a:ext cx="8007900" cy="917700"/>
          </a:xfrm>
          <a:prstGeom prst="rect">
            <a:avLst/>
          </a:prstGeom>
          <a:noFill/>
          <a:ln>
            <a:noFill/>
          </a:ln>
        </p:spPr>
        <p:txBody>
          <a:bodyPr spcFirstLastPara="1" wrap="square" lIns="91425" tIns="45700" rIns="91425" bIns="45700" anchor="t" anchorCtr="0">
            <a:noAutofit/>
          </a:bodyPr>
          <a:lstStyle/>
          <a:p>
            <a:pPr marL="257175" marR="0" lvl="0" indent="-180975" algn="l" rtl="0">
              <a:spcBef>
                <a:spcPts val="0"/>
              </a:spcBef>
              <a:spcAft>
                <a:spcPts val="0"/>
              </a:spcAft>
              <a:buClr>
                <a:schemeClr val="dk1"/>
              </a:buClr>
              <a:buSzPts val="1200"/>
              <a:buFont typeface="Noto Sans Symbols"/>
              <a:buNone/>
            </a:pPr>
            <a:endParaRPr sz="1200">
              <a:solidFill>
                <a:srgbClr val="000000"/>
              </a:solidFill>
              <a:latin typeface="Arial"/>
              <a:ea typeface="Arial"/>
              <a:cs typeface="Arial"/>
              <a:sym typeface="Arial"/>
            </a:endParaRPr>
          </a:p>
          <a:p>
            <a:pPr marL="257175" marR="0" lvl="0" indent="-257175" algn="l" rtl="0">
              <a:spcBef>
                <a:spcPts val="0"/>
              </a:spcBef>
              <a:spcAft>
                <a:spcPts val="0"/>
              </a:spcAft>
              <a:buClr>
                <a:srgbClr val="000000"/>
              </a:buClr>
              <a:buSzPts val="1200"/>
              <a:buFont typeface="Noto Sans Symbols"/>
              <a:buChar char="⮚"/>
            </a:pPr>
            <a:r>
              <a:rPr lang="en" sz="1200">
                <a:solidFill>
                  <a:srgbClr val="000000"/>
                </a:solidFill>
                <a:latin typeface="Arial"/>
                <a:ea typeface="Arial"/>
                <a:cs typeface="Arial"/>
                <a:sym typeface="Arial"/>
              </a:rPr>
              <a:t>There are top brands like ICICI/HDFC/Max/Tata and out of all these brands, ICICI Prudential stands out with a big brand name of association with ICICI bank and has </a:t>
            </a:r>
            <a:r>
              <a:rPr lang="en" sz="1350" b="1">
                <a:solidFill>
                  <a:srgbClr val="000000"/>
                </a:solidFill>
                <a:latin typeface="Arial"/>
                <a:ea typeface="Arial"/>
                <a:cs typeface="Arial"/>
                <a:sym typeface="Arial"/>
              </a:rPr>
              <a:t>settled highest claims of ~2000 cr. </a:t>
            </a:r>
            <a:r>
              <a:rPr lang="en" sz="1200">
                <a:solidFill>
                  <a:srgbClr val="000000"/>
                </a:solidFill>
                <a:latin typeface="Arial"/>
                <a:ea typeface="Arial"/>
                <a:cs typeface="Arial"/>
                <a:sym typeface="Arial"/>
              </a:rPr>
              <a:t>in the last year. </a:t>
            </a:r>
            <a:endParaRPr/>
          </a:p>
          <a:p>
            <a:pPr marL="257175" marR="0" lvl="0" indent="-180975" algn="l" rtl="0">
              <a:spcBef>
                <a:spcPts val="0"/>
              </a:spcBef>
              <a:spcAft>
                <a:spcPts val="0"/>
              </a:spcAft>
              <a:buClr>
                <a:schemeClr val="dk1"/>
              </a:buClr>
              <a:buSzPts val="1200"/>
              <a:buFont typeface="Noto Sans Symbols"/>
              <a:buNone/>
            </a:pPr>
            <a:endParaRPr sz="1200">
              <a:solidFill>
                <a:srgbClr val="000000"/>
              </a:solidFill>
              <a:latin typeface="Arial"/>
              <a:ea typeface="Arial"/>
              <a:cs typeface="Arial"/>
              <a:sym typeface="Arial"/>
            </a:endParaRPr>
          </a:p>
          <a:p>
            <a:pPr marL="257175" marR="0" lvl="0" indent="-257175" algn="l" rtl="0">
              <a:spcBef>
                <a:spcPts val="0"/>
              </a:spcBef>
              <a:spcAft>
                <a:spcPts val="0"/>
              </a:spcAft>
              <a:buClr>
                <a:srgbClr val="000000"/>
              </a:buClr>
              <a:buSzPts val="1200"/>
              <a:buFont typeface="Noto Sans Symbols"/>
              <a:buChar char="⮚"/>
            </a:pPr>
            <a:r>
              <a:rPr lang="en" sz="1200">
                <a:solidFill>
                  <a:srgbClr val="000000"/>
                </a:solidFill>
                <a:latin typeface="Arial"/>
                <a:ea typeface="Arial"/>
                <a:cs typeface="Arial"/>
                <a:sym typeface="Arial"/>
              </a:rPr>
              <a:t>Even during Covid, ICICI stood out with highest claim settled amount</a:t>
            </a:r>
            <a:endParaRPr/>
          </a:p>
        </p:txBody>
      </p:sp>
      <p:graphicFrame>
        <p:nvGraphicFramePr>
          <p:cNvPr id="90" name="Google Shape;90;p16"/>
          <p:cNvGraphicFramePr/>
          <p:nvPr/>
        </p:nvGraphicFramePr>
        <p:xfrm>
          <a:off x="616696" y="2431514"/>
          <a:ext cx="3000000" cy="3000000"/>
        </p:xfrm>
        <a:graphic>
          <a:graphicData uri="http://schemas.openxmlformats.org/drawingml/2006/table">
            <a:tbl>
              <a:tblPr>
                <a:noFill/>
                <a:tableStyleId>{BA736F04-8AA7-4D66-B9AA-7FD53C74AF7B}</a:tableStyleId>
              </a:tblPr>
              <a:tblGrid>
                <a:gridCol w="2110500">
                  <a:extLst>
                    <a:ext uri="{9D8B030D-6E8A-4147-A177-3AD203B41FA5}">
                      <a16:colId xmlns:a16="http://schemas.microsoft.com/office/drawing/2014/main" val="20000"/>
                    </a:ext>
                  </a:extLst>
                </a:gridCol>
                <a:gridCol w="2459400">
                  <a:extLst>
                    <a:ext uri="{9D8B030D-6E8A-4147-A177-3AD203B41FA5}">
                      <a16:colId xmlns:a16="http://schemas.microsoft.com/office/drawing/2014/main" val="20001"/>
                    </a:ext>
                  </a:extLst>
                </a:gridCol>
              </a:tblGrid>
              <a:tr h="299200">
                <a:tc>
                  <a:txBody>
                    <a:bodyPr/>
                    <a:lstStyle/>
                    <a:p>
                      <a:pPr marL="0" marR="0" lvl="0" indent="0" algn="ctr" rtl="0">
                        <a:lnSpc>
                          <a:spcPct val="100000"/>
                        </a:lnSpc>
                        <a:spcBef>
                          <a:spcPts val="0"/>
                        </a:spcBef>
                        <a:spcAft>
                          <a:spcPts val="0"/>
                        </a:spcAft>
                        <a:buNone/>
                      </a:pPr>
                      <a:r>
                        <a:rPr lang="en" sz="1200" b="1" u="none" strike="noStrike" cap="none">
                          <a:solidFill>
                            <a:srgbClr val="FFFFFF"/>
                          </a:solidFill>
                        </a:rPr>
                        <a:t>Name of the Insurer</a:t>
                      </a:r>
                      <a:endParaRPr sz="1200" b="1" u="none" strike="noStrike" cap="none">
                        <a:solidFill>
                          <a:srgbClr val="FFFFFF"/>
                        </a:solidFill>
                        <a:latin typeface="Calibri"/>
                        <a:ea typeface="Calibri"/>
                        <a:cs typeface="Calibri"/>
                        <a:sym typeface="Calibri"/>
                      </a:endParaRPr>
                    </a:p>
                  </a:txBody>
                  <a:tcPr marL="14300" marR="14300" marT="7150" marB="71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None/>
                      </a:pPr>
                      <a:r>
                        <a:rPr lang="en" sz="1200" b="1" u="none" strike="noStrike" cap="none">
                          <a:solidFill>
                            <a:srgbClr val="FFFFFF"/>
                          </a:solidFill>
                        </a:rPr>
                        <a:t>Claim Settled Amount</a:t>
                      </a:r>
                      <a:endParaRPr sz="1200" b="1" u="none" strike="noStrike" cap="none">
                        <a:solidFill>
                          <a:srgbClr val="FFFFFF"/>
                        </a:solidFill>
                        <a:latin typeface="Calibri"/>
                        <a:ea typeface="Calibri"/>
                        <a:cs typeface="Calibri"/>
                        <a:sym typeface="Calibri"/>
                      </a:endParaRPr>
                    </a:p>
                  </a:txBody>
                  <a:tcPr marL="14300" marR="14300" marT="7150" marB="71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297475">
                <a:tc>
                  <a:txBody>
                    <a:bodyPr/>
                    <a:lstStyle/>
                    <a:p>
                      <a:pPr marL="0" marR="0" lvl="0" indent="0" algn="ctr" rtl="0">
                        <a:lnSpc>
                          <a:spcPct val="100000"/>
                        </a:lnSpc>
                        <a:spcBef>
                          <a:spcPts val="0"/>
                        </a:spcBef>
                        <a:spcAft>
                          <a:spcPts val="0"/>
                        </a:spcAft>
                        <a:buNone/>
                      </a:pPr>
                      <a:r>
                        <a:rPr lang="en" sz="1200" b="1" u="none" strike="noStrike" cap="none">
                          <a:solidFill>
                            <a:srgbClr val="FFFFFF"/>
                          </a:solidFill>
                        </a:rPr>
                        <a:t>Ipru</a:t>
                      </a:r>
                      <a:endParaRPr sz="1200" b="1" u="none" strike="noStrike" cap="none">
                        <a:solidFill>
                          <a:srgbClr val="FFFFFF"/>
                        </a:solidFill>
                        <a:latin typeface="Calibri"/>
                        <a:ea typeface="Calibri"/>
                        <a:cs typeface="Calibri"/>
                        <a:sym typeface="Calibri"/>
                      </a:endParaRPr>
                    </a:p>
                  </a:txBody>
                  <a:tcPr marL="14300" marR="14300" marT="7150" marB="71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None/>
                      </a:pPr>
                      <a:r>
                        <a:rPr lang="en" sz="1200" b="1" u="none" strike="noStrike" cap="none">
                          <a:solidFill>
                            <a:srgbClr val="FFFFFF"/>
                          </a:solidFill>
                        </a:rPr>
                        <a:t>1,</a:t>
                      </a:r>
                      <a:r>
                        <a:rPr lang="en" sz="1200" b="1">
                          <a:solidFill>
                            <a:srgbClr val="FFFFFF"/>
                          </a:solidFill>
                        </a:rPr>
                        <a:t>867</a:t>
                      </a:r>
                      <a:endParaRPr sz="1200" b="1" u="none" strike="noStrike" cap="none">
                        <a:solidFill>
                          <a:srgbClr val="FFFFFF"/>
                        </a:solidFill>
                        <a:latin typeface="Calibri"/>
                        <a:ea typeface="Calibri"/>
                        <a:cs typeface="Calibri"/>
                        <a:sym typeface="Calibri"/>
                      </a:endParaRPr>
                    </a:p>
                  </a:txBody>
                  <a:tcPr marL="14300" marR="14300" marT="7150" marB="71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extLst>
                  <a:ext uri="{0D108BD9-81ED-4DB2-BD59-A6C34878D82A}">
                    <a16:rowId xmlns:a16="http://schemas.microsoft.com/office/drawing/2014/main" val="10001"/>
                  </a:ext>
                </a:extLst>
              </a:tr>
              <a:tr h="267200">
                <a:tc>
                  <a:txBody>
                    <a:bodyPr/>
                    <a:lstStyle/>
                    <a:p>
                      <a:pPr marL="0" marR="0" lvl="0" indent="0" algn="ctr" rtl="0">
                        <a:lnSpc>
                          <a:spcPct val="100000"/>
                        </a:lnSpc>
                        <a:spcBef>
                          <a:spcPts val="0"/>
                        </a:spcBef>
                        <a:spcAft>
                          <a:spcPts val="0"/>
                        </a:spcAft>
                        <a:buNone/>
                      </a:pPr>
                      <a:r>
                        <a:rPr lang="en" sz="1200" b="1">
                          <a:solidFill>
                            <a:srgbClr val="FFFFFF"/>
                          </a:solidFill>
                        </a:rPr>
                        <a:t>HDFC</a:t>
                      </a:r>
                      <a:endParaRPr sz="1200" b="1">
                        <a:solidFill>
                          <a:srgbClr val="FFFFFF"/>
                        </a:solidFill>
                      </a:endParaRPr>
                    </a:p>
                  </a:txBody>
                  <a:tcPr marL="14300" marR="14300" marT="7150" marB="71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Font typeface="Arial"/>
                        <a:buNone/>
                      </a:pPr>
                      <a:r>
                        <a:rPr lang="en" sz="1200" b="1">
                          <a:solidFill>
                            <a:srgbClr val="FFFFFF"/>
                          </a:solidFill>
                        </a:rPr>
                        <a:t>1,584</a:t>
                      </a:r>
                      <a:endParaRPr sz="1200" b="1">
                        <a:solidFill>
                          <a:srgbClr val="FFFFFF"/>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r h="267200">
                <a:tc>
                  <a:txBody>
                    <a:bodyPr/>
                    <a:lstStyle/>
                    <a:p>
                      <a:pPr marL="0" marR="0" lvl="0" indent="0" algn="ctr" rtl="0">
                        <a:lnSpc>
                          <a:spcPct val="100000"/>
                        </a:lnSpc>
                        <a:spcBef>
                          <a:spcPts val="0"/>
                        </a:spcBef>
                        <a:spcAft>
                          <a:spcPts val="0"/>
                        </a:spcAft>
                        <a:buNone/>
                      </a:pPr>
                      <a:r>
                        <a:rPr lang="en" sz="1200" b="1">
                          <a:solidFill>
                            <a:srgbClr val="FFFFFF"/>
                          </a:solidFill>
                        </a:rPr>
                        <a:t>Max</a:t>
                      </a:r>
                      <a:endParaRPr sz="1200" b="1">
                        <a:solidFill>
                          <a:srgbClr val="FFFFFF"/>
                        </a:solidFill>
                      </a:endParaRPr>
                    </a:p>
                  </a:txBody>
                  <a:tcPr marL="14300" marR="14300" marT="7150" marB="71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Font typeface="Arial"/>
                        <a:buNone/>
                      </a:pPr>
                      <a:r>
                        <a:rPr lang="en" sz="1200" b="1">
                          <a:solidFill>
                            <a:srgbClr val="FFFFFF"/>
                          </a:solidFill>
                        </a:rPr>
                        <a:t>1,254</a:t>
                      </a:r>
                      <a:endParaRPr sz="1200" b="1">
                        <a:solidFill>
                          <a:srgbClr val="FFFFFF"/>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extLst>
                  <a:ext uri="{0D108BD9-81ED-4DB2-BD59-A6C34878D82A}">
                    <a16:rowId xmlns:a16="http://schemas.microsoft.com/office/drawing/2014/main" val="10003"/>
                  </a:ext>
                </a:extLst>
              </a:tr>
              <a:tr h="325200">
                <a:tc>
                  <a:txBody>
                    <a:bodyPr/>
                    <a:lstStyle/>
                    <a:p>
                      <a:pPr marL="0" marR="0" lvl="0" indent="0" algn="ctr" rtl="0">
                        <a:lnSpc>
                          <a:spcPct val="100000"/>
                        </a:lnSpc>
                        <a:spcBef>
                          <a:spcPts val="0"/>
                        </a:spcBef>
                        <a:spcAft>
                          <a:spcPts val="0"/>
                        </a:spcAft>
                        <a:buNone/>
                      </a:pPr>
                      <a:r>
                        <a:rPr lang="en" sz="1200" b="1">
                          <a:solidFill>
                            <a:srgbClr val="FFFFFF"/>
                          </a:solidFill>
                        </a:rPr>
                        <a:t>Tata</a:t>
                      </a:r>
                      <a:endParaRPr sz="1200" b="1">
                        <a:solidFill>
                          <a:srgbClr val="FFFFFF"/>
                        </a:solidFill>
                      </a:endParaRPr>
                    </a:p>
                  </a:txBody>
                  <a:tcPr marL="14300" marR="14300" marT="7150" marB="71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Font typeface="Arial"/>
                        <a:buNone/>
                      </a:pPr>
                      <a:r>
                        <a:rPr lang="en" sz="1200" b="1">
                          <a:solidFill>
                            <a:srgbClr val="FFFFFF"/>
                          </a:solidFill>
                        </a:rPr>
                        <a:t>1,086</a:t>
                      </a:r>
                      <a:endParaRPr sz="1200" b="1">
                        <a:solidFill>
                          <a:srgbClr val="FFFFFF"/>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extLst>
                  <a:ext uri="{0D108BD9-81ED-4DB2-BD59-A6C34878D82A}">
                    <a16:rowId xmlns:a16="http://schemas.microsoft.com/office/drawing/2014/main" val="10004"/>
                  </a:ext>
                </a:extLst>
              </a:tr>
              <a:tr h="325200">
                <a:tc>
                  <a:txBody>
                    <a:bodyPr/>
                    <a:lstStyle/>
                    <a:p>
                      <a:pPr marL="0" marR="0" lvl="0" indent="0" algn="ctr" rtl="0">
                        <a:lnSpc>
                          <a:spcPct val="100000"/>
                        </a:lnSpc>
                        <a:spcBef>
                          <a:spcPts val="0"/>
                        </a:spcBef>
                        <a:spcAft>
                          <a:spcPts val="0"/>
                        </a:spcAft>
                        <a:buNone/>
                      </a:pPr>
                      <a:r>
                        <a:rPr lang="en" sz="1200" b="1">
                          <a:solidFill>
                            <a:srgbClr val="FFFFFF"/>
                          </a:solidFill>
                        </a:rPr>
                        <a:t>Bajaj</a:t>
                      </a:r>
                      <a:endParaRPr sz="1200" b="1">
                        <a:solidFill>
                          <a:srgbClr val="FFFFFF"/>
                        </a:solidFill>
                      </a:endParaRPr>
                    </a:p>
                  </a:txBody>
                  <a:tcPr marL="14300" marR="14300" marT="7150" marB="71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Clr>
                          <a:srgbClr val="000000"/>
                        </a:buClr>
                        <a:buFont typeface="Arial"/>
                        <a:buNone/>
                      </a:pPr>
                      <a:r>
                        <a:rPr lang="en" sz="1200" b="1">
                          <a:solidFill>
                            <a:srgbClr val="FFFFFF"/>
                          </a:solidFill>
                        </a:rPr>
                        <a:t>615</a:t>
                      </a:r>
                      <a:endParaRPr sz="1200" b="1">
                        <a:solidFill>
                          <a:srgbClr val="FFFFFF"/>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69138"/>
                    </a:solidFill>
                  </a:tcPr>
                </a:tc>
                <a:extLst>
                  <a:ext uri="{0D108BD9-81ED-4DB2-BD59-A6C34878D82A}">
                    <a16:rowId xmlns:a16="http://schemas.microsoft.com/office/drawing/2014/main" val="10005"/>
                  </a:ext>
                </a:extLst>
              </a:tr>
            </a:tbl>
          </a:graphicData>
        </a:graphic>
      </p:graphicFrame>
      <p:sp>
        <p:nvSpPr>
          <p:cNvPr id="91" name="Google Shape;91;p16"/>
          <p:cNvSpPr/>
          <p:nvPr/>
        </p:nvSpPr>
        <p:spPr>
          <a:xfrm>
            <a:off x="507688" y="976012"/>
            <a:ext cx="8007900" cy="288000"/>
          </a:xfrm>
          <a:prstGeom prst="rect">
            <a:avLst/>
          </a:prstGeom>
          <a:solidFill>
            <a:srgbClr val="F2F2F2"/>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 sz="1350" b="1" i="1">
                <a:solidFill>
                  <a:srgbClr val="000000"/>
                </a:solidFill>
                <a:latin typeface="Arial"/>
                <a:ea typeface="Arial"/>
                <a:cs typeface="Arial"/>
                <a:sym typeface="Arial"/>
              </a:rPr>
              <a:t>Sir/Mam, The most important element in Term insurance is claim process and brand trust!</a:t>
            </a:r>
            <a:endParaRPr/>
          </a:p>
        </p:txBody>
      </p:sp>
      <p:pic>
        <p:nvPicPr>
          <p:cNvPr id="92" name="Google Shape;92;p16"/>
          <p:cNvPicPr preferRelativeResize="0"/>
          <p:nvPr/>
        </p:nvPicPr>
        <p:blipFill rotWithShape="1">
          <a:blip r:embed="rId3">
            <a:alphaModFix/>
          </a:blip>
          <a:srcRect/>
          <a:stretch/>
        </p:blipFill>
        <p:spPr>
          <a:xfrm>
            <a:off x="7895575" y="59175"/>
            <a:ext cx="1248425" cy="253800"/>
          </a:xfrm>
          <a:prstGeom prst="rect">
            <a:avLst/>
          </a:prstGeom>
          <a:noFill/>
          <a:ln>
            <a:noFill/>
          </a:ln>
        </p:spPr>
      </p:pic>
      <p:pic>
        <p:nvPicPr>
          <p:cNvPr id="93" name="Google Shape;93;p16"/>
          <p:cNvPicPr preferRelativeResize="0"/>
          <p:nvPr/>
        </p:nvPicPr>
        <p:blipFill>
          <a:blip r:embed="rId4">
            <a:alphaModFix/>
          </a:blip>
          <a:stretch>
            <a:fillRect/>
          </a:stretch>
        </p:blipFill>
        <p:spPr>
          <a:xfrm>
            <a:off x="5394350" y="2514300"/>
            <a:ext cx="2970201" cy="1770051"/>
          </a:xfrm>
          <a:prstGeom prst="rect">
            <a:avLst/>
          </a:prstGeom>
          <a:noFill/>
          <a:ln>
            <a:noFill/>
          </a:ln>
        </p:spPr>
      </p:pic>
      <p:pic>
        <p:nvPicPr>
          <p:cNvPr id="94" name="Google Shape;94;p16"/>
          <p:cNvPicPr preferRelativeResize="0"/>
          <p:nvPr/>
        </p:nvPicPr>
        <p:blipFill rotWithShape="1">
          <a:blip r:embed="rId5">
            <a:alphaModFix/>
          </a:blip>
          <a:srcRect/>
          <a:stretch/>
        </p:blipFill>
        <p:spPr>
          <a:xfrm>
            <a:off x="7904352" y="312963"/>
            <a:ext cx="1230875" cy="135713"/>
          </a:xfrm>
          <a:prstGeom prst="rect">
            <a:avLst/>
          </a:prstGeom>
          <a:noFill/>
          <a:ln>
            <a:noFill/>
          </a:ln>
        </p:spPr>
      </p:pic>
      <p:sp>
        <p:nvSpPr>
          <p:cNvPr id="95" name="Google Shape;95;p16"/>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483" name="Google Shape;483;p43"/>
          <p:cNvPicPr preferRelativeResize="0"/>
          <p:nvPr/>
        </p:nvPicPr>
        <p:blipFill rotWithShape="1">
          <a:blip r:embed="rId3">
            <a:alphaModFix/>
          </a:blip>
          <a:srcRect/>
          <a:stretch/>
        </p:blipFill>
        <p:spPr>
          <a:xfrm>
            <a:off x="849464" y="4875136"/>
            <a:ext cx="5821047" cy="256351"/>
          </a:xfrm>
          <a:prstGeom prst="rect">
            <a:avLst/>
          </a:prstGeom>
          <a:noFill/>
          <a:ln>
            <a:noFill/>
          </a:ln>
        </p:spPr>
      </p:pic>
      <p:sp>
        <p:nvSpPr>
          <p:cNvPr id="484" name="Google Shape;484;p43"/>
          <p:cNvSpPr txBox="1"/>
          <p:nvPr/>
        </p:nvSpPr>
        <p:spPr>
          <a:xfrm>
            <a:off x="375991" y="155590"/>
            <a:ext cx="69363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1500"/>
              <a:buFont typeface="Calibri"/>
              <a:buNone/>
            </a:pPr>
            <a:r>
              <a:rPr lang="en" sz="2100" b="1">
                <a:solidFill>
                  <a:srgbClr val="000000"/>
                </a:solidFill>
                <a:latin typeface="Calibri"/>
                <a:ea typeface="Calibri"/>
                <a:cs typeface="Calibri"/>
                <a:sym typeface="Calibri"/>
              </a:rPr>
              <a:t>Taxation</a:t>
            </a:r>
            <a:endParaRPr sz="2100" b="1">
              <a:solidFill>
                <a:srgbClr val="000000"/>
              </a:solidFill>
              <a:latin typeface="Calibri"/>
              <a:ea typeface="Calibri"/>
              <a:cs typeface="Calibri"/>
              <a:sym typeface="Calibri"/>
            </a:endParaRPr>
          </a:p>
        </p:txBody>
      </p:sp>
      <p:pic>
        <p:nvPicPr>
          <p:cNvPr id="485" name="Google Shape;485;p43"/>
          <p:cNvPicPr preferRelativeResize="0"/>
          <p:nvPr/>
        </p:nvPicPr>
        <p:blipFill>
          <a:blip r:embed="rId4">
            <a:alphaModFix/>
          </a:blip>
          <a:stretch>
            <a:fillRect/>
          </a:stretch>
        </p:blipFill>
        <p:spPr>
          <a:xfrm>
            <a:off x="1924050" y="872488"/>
            <a:ext cx="4814575" cy="3398525"/>
          </a:xfrm>
          <a:prstGeom prst="rect">
            <a:avLst/>
          </a:prstGeom>
          <a:noFill/>
          <a:ln>
            <a:noFill/>
          </a:ln>
        </p:spPr>
      </p:pic>
      <p:pic>
        <p:nvPicPr>
          <p:cNvPr id="486" name="Google Shape;486;p43"/>
          <p:cNvPicPr preferRelativeResize="0"/>
          <p:nvPr/>
        </p:nvPicPr>
        <p:blipFill rotWithShape="1">
          <a:blip r:embed="rId5">
            <a:alphaModFix/>
          </a:blip>
          <a:srcRect/>
          <a:stretch/>
        </p:blipFill>
        <p:spPr>
          <a:xfrm>
            <a:off x="7895575" y="59175"/>
            <a:ext cx="1248425" cy="253800"/>
          </a:xfrm>
          <a:prstGeom prst="rect">
            <a:avLst/>
          </a:prstGeom>
          <a:noFill/>
          <a:ln>
            <a:noFill/>
          </a:ln>
        </p:spPr>
      </p:pic>
      <p:pic>
        <p:nvPicPr>
          <p:cNvPr id="487" name="Google Shape;487;p43"/>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488" name="Google Shape;488;p43"/>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4"/>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496" name="Google Shape;496;p44"/>
          <p:cNvSpPr txBox="1"/>
          <p:nvPr/>
        </p:nvSpPr>
        <p:spPr>
          <a:xfrm>
            <a:off x="151349" y="94450"/>
            <a:ext cx="62574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300" b="1">
                <a:solidFill>
                  <a:schemeClr val="dk1"/>
                </a:solidFill>
                <a:latin typeface="Calibri"/>
                <a:ea typeface="Calibri"/>
                <a:cs typeface="Calibri"/>
                <a:sym typeface="Calibri"/>
              </a:rPr>
              <a:t>Term &amp; Conditions</a:t>
            </a:r>
            <a:endParaRPr sz="2300" b="1">
              <a:solidFill>
                <a:schemeClr val="dk1"/>
              </a:solidFill>
              <a:latin typeface="Calibri"/>
              <a:ea typeface="Calibri"/>
              <a:cs typeface="Calibri"/>
              <a:sym typeface="Calibri"/>
            </a:endParaRPr>
          </a:p>
        </p:txBody>
      </p:sp>
      <p:pic>
        <p:nvPicPr>
          <p:cNvPr id="497" name="Google Shape;497;p44"/>
          <p:cNvPicPr preferRelativeResize="0"/>
          <p:nvPr/>
        </p:nvPicPr>
        <p:blipFill rotWithShape="1">
          <a:blip r:embed="rId3">
            <a:alphaModFix/>
          </a:blip>
          <a:srcRect/>
          <a:stretch/>
        </p:blipFill>
        <p:spPr>
          <a:xfrm>
            <a:off x="495856" y="4859948"/>
            <a:ext cx="6257509" cy="249469"/>
          </a:xfrm>
          <a:prstGeom prst="rect">
            <a:avLst/>
          </a:prstGeom>
          <a:noFill/>
          <a:ln>
            <a:noFill/>
          </a:ln>
        </p:spPr>
      </p:pic>
      <p:graphicFrame>
        <p:nvGraphicFramePr>
          <p:cNvPr id="498" name="Google Shape;498;p44"/>
          <p:cNvGraphicFramePr/>
          <p:nvPr/>
        </p:nvGraphicFramePr>
        <p:xfrm>
          <a:off x="199492" y="478860"/>
          <a:ext cx="3000000" cy="3000000"/>
        </p:xfrm>
        <a:graphic>
          <a:graphicData uri="http://schemas.openxmlformats.org/drawingml/2006/table">
            <a:tbl>
              <a:tblPr>
                <a:noFill/>
                <a:tableStyleId>{BA736F04-8AA7-4D66-B9AA-7FD53C74AF7B}</a:tableStyleId>
              </a:tblPr>
              <a:tblGrid>
                <a:gridCol w="2477175">
                  <a:extLst>
                    <a:ext uri="{9D8B030D-6E8A-4147-A177-3AD203B41FA5}">
                      <a16:colId xmlns:a16="http://schemas.microsoft.com/office/drawing/2014/main" val="20000"/>
                    </a:ext>
                  </a:extLst>
                </a:gridCol>
                <a:gridCol w="6314925">
                  <a:extLst>
                    <a:ext uri="{9D8B030D-6E8A-4147-A177-3AD203B41FA5}">
                      <a16:colId xmlns:a16="http://schemas.microsoft.com/office/drawing/2014/main" val="20001"/>
                    </a:ext>
                  </a:extLst>
                </a:gridCol>
              </a:tblGrid>
              <a:tr h="858225">
                <a:tc>
                  <a:txBody>
                    <a:bodyPr/>
                    <a:lstStyle/>
                    <a:p>
                      <a:pPr marL="0" marR="0" lvl="0" indent="0" algn="ctr" rtl="0">
                        <a:spcBef>
                          <a:spcPts val="0"/>
                        </a:spcBef>
                        <a:spcAft>
                          <a:spcPts val="0"/>
                        </a:spcAft>
                        <a:buNone/>
                      </a:pPr>
                      <a:br>
                        <a:rPr lang="en" sz="1500" b="1" i="0" u="none" strike="noStrike" cap="none">
                          <a:solidFill>
                            <a:srgbClr val="E69138"/>
                          </a:solidFill>
                          <a:latin typeface="Calibri"/>
                          <a:ea typeface="Calibri"/>
                          <a:cs typeface="Calibri"/>
                          <a:sym typeface="Calibri"/>
                        </a:rPr>
                      </a:br>
                      <a:r>
                        <a:rPr lang="en" sz="1500" b="1" i="0" u="none" strike="noStrike" cap="none">
                          <a:solidFill>
                            <a:srgbClr val="990000"/>
                          </a:solidFill>
                          <a:latin typeface="Calibri"/>
                          <a:ea typeface="Calibri"/>
                          <a:cs typeface="Calibri"/>
                          <a:sym typeface="Calibri"/>
                        </a:rPr>
                        <a:t>Free Look Up Period</a:t>
                      </a:r>
                      <a:br>
                        <a:rPr lang="en" sz="1500" b="1" i="0" u="none" strike="noStrike" cap="none">
                          <a:solidFill>
                            <a:srgbClr val="0070C0"/>
                          </a:solidFill>
                          <a:latin typeface="Calibri"/>
                          <a:ea typeface="Calibri"/>
                          <a:cs typeface="Calibri"/>
                          <a:sym typeface="Calibri"/>
                        </a:rPr>
                      </a:br>
                      <a:endParaRPr sz="1500" b="1" i="0" u="none" strike="noStrike" cap="none">
                        <a:solidFill>
                          <a:srgbClr val="0070C0"/>
                        </a:solidFill>
                        <a:latin typeface="Calibri"/>
                        <a:ea typeface="Calibri"/>
                        <a:cs typeface="Calibri"/>
                        <a:sym typeface="Calibri"/>
                      </a:endParaRPr>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DECDB"/>
                        </a:gs>
                        <a:gs pos="100000">
                          <a:srgbClr val="F0AA63"/>
                        </a:gs>
                      </a:gsLst>
                      <a:path path="circle">
                        <a:fillToRect l="50000" t="50000" r="50000" b="50000"/>
                      </a:path>
                      <a:tileRect/>
                    </a:gradFill>
                  </a:tcPr>
                </a:tc>
                <a:tc>
                  <a:txBody>
                    <a:bodyPr/>
                    <a:lstStyle/>
                    <a:p>
                      <a:pPr marL="0" marR="0" lvl="0" indent="0" algn="ctr" rtl="0">
                        <a:spcBef>
                          <a:spcPts val="0"/>
                        </a:spcBef>
                        <a:spcAft>
                          <a:spcPts val="0"/>
                        </a:spcAft>
                        <a:buNone/>
                      </a:pPr>
                      <a:r>
                        <a:rPr lang="en" sz="1500" b="1" i="0" u="none" strike="noStrike" cap="none">
                          <a:solidFill>
                            <a:srgbClr val="000000"/>
                          </a:solidFill>
                          <a:latin typeface="Calibri"/>
                          <a:ea typeface="Calibri"/>
                          <a:cs typeface="Calibri"/>
                          <a:sym typeface="Calibri"/>
                        </a:rPr>
                        <a:t>30 days from the day customer receives</a:t>
                      </a:r>
                      <a:br>
                        <a:rPr lang="en" sz="1500" b="1" i="0" u="none" strike="noStrike" cap="none">
                          <a:solidFill>
                            <a:srgbClr val="000000"/>
                          </a:solidFill>
                          <a:latin typeface="Calibri"/>
                          <a:ea typeface="Calibri"/>
                          <a:cs typeface="Calibri"/>
                          <a:sym typeface="Calibri"/>
                        </a:rPr>
                      </a:br>
                      <a:r>
                        <a:rPr lang="en" sz="1500" b="1" i="0" u="none" strike="noStrike" cap="none">
                          <a:solidFill>
                            <a:srgbClr val="000000"/>
                          </a:solidFill>
                          <a:latin typeface="Calibri"/>
                          <a:ea typeface="Calibri"/>
                          <a:cs typeface="Calibri"/>
                          <a:sym typeface="Calibri"/>
                        </a:rPr>
                        <a:t>the policy document/bond</a:t>
                      </a:r>
                      <a:endParaRPr sz="1100" b="1"/>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58225">
                <a:tc>
                  <a:txBody>
                    <a:bodyPr/>
                    <a:lstStyle/>
                    <a:p>
                      <a:pPr marL="0" marR="0" lvl="0" indent="0" algn="ctr" rtl="0">
                        <a:spcBef>
                          <a:spcPts val="0"/>
                        </a:spcBef>
                        <a:spcAft>
                          <a:spcPts val="0"/>
                        </a:spcAft>
                        <a:buNone/>
                      </a:pPr>
                      <a:br>
                        <a:rPr lang="en" sz="1500" b="1" i="0" u="none" strike="noStrike" cap="none">
                          <a:solidFill>
                            <a:srgbClr val="0070C0"/>
                          </a:solidFill>
                          <a:latin typeface="Calibri"/>
                          <a:ea typeface="Calibri"/>
                          <a:cs typeface="Calibri"/>
                          <a:sym typeface="Calibri"/>
                        </a:rPr>
                      </a:br>
                      <a:r>
                        <a:rPr lang="en" sz="1500" b="1" i="0" u="none" strike="noStrike" cap="none">
                          <a:solidFill>
                            <a:srgbClr val="990000"/>
                          </a:solidFill>
                          <a:latin typeface="Calibri"/>
                          <a:ea typeface="Calibri"/>
                          <a:cs typeface="Calibri"/>
                          <a:sym typeface="Calibri"/>
                        </a:rPr>
                        <a:t>Grace Period</a:t>
                      </a:r>
                      <a:br>
                        <a:rPr lang="en" sz="1500" b="1" i="0" u="none" strike="noStrike" cap="none">
                          <a:solidFill>
                            <a:srgbClr val="0070C0"/>
                          </a:solidFill>
                          <a:latin typeface="Calibri"/>
                          <a:ea typeface="Calibri"/>
                          <a:cs typeface="Calibri"/>
                          <a:sym typeface="Calibri"/>
                        </a:rPr>
                      </a:br>
                      <a:endParaRPr sz="1500" b="1" i="0" u="none" strike="noStrike" cap="none">
                        <a:solidFill>
                          <a:srgbClr val="0070C0"/>
                        </a:solidFill>
                        <a:latin typeface="Calibri"/>
                        <a:ea typeface="Calibri"/>
                        <a:cs typeface="Calibri"/>
                        <a:sym typeface="Calibri"/>
                      </a:endParaRPr>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DECDB"/>
                        </a:gs>
                        <a:gs pos="100000">
                          <a:srgbClr val="F0AA63"/>
                        </a:gs>
                      </a:gsLst>
                      <a:path path="circle">
                        <a:fillToRect l="50000" t="50000" r="50000" b="50000"/>
                      </a:path>
                      <a:tileRect/>
                    </a:gradFill>
                  </a:tcPr>
                </a:tc>
                <a:tc>
                  <a:txBody>
                    <a:bodyPr/>
                    <a:lstStyle/>
                    <a:p>
                      <a:pPr marL="0" marR="0" lvl="0" indent="0" algn="ctr" rtl="0">
                        <a:spcBef>
                          <a:spcPts val="0"/>
                        </a:spcBef>
                        <a:spcAft>
                          <a:spcPts val="0"/>
                        </a:spcAft>
                        <a:buNone/>
                      </a:pPr>
                      <a:r>
                        <a:rPr lang="en" sz="1500" b="1" i="0" u="none" strike="noStrike" cap="none">
                          <a:solidFill>
                            <a:srgbClr val="000000"/>
                          </a:solidFill>
                          <a:latin typeface="Calibri"/>
                          <a:ea typeface="Calibri"/>
                          <a:cs typeface="Calibri"/>
                          <a:sym typeface="Calibri"/>
                        </a:rPr>
                        <a:t>30 days from the premium due date – Y/H/Q PPF</a:t>
                      </a:r>
                      <a:br>
                        <a:rPr lang="en" sz="1500" b="1" i="0" u="none" strike="noStrike" cap="none">
                          <a:solidFill>
                            <a:srgbClr val="000000"/>
                          </a:solidFill>
                          <a:latin typeface="Calibri"/>
                          <a:ea typeface="Calibri"/>
                          <a:cs typeface="Calibri"/>
                          <a:sym typeface="Calibri"/>
                        </a:rPr>
                      </a:br>
                      <a:br>
                        <a:rPr lang="en" sz="1500" b="1" i="0" u="none" strike="noStrike" cap="none">
                          <a:solidFill>
                            <a:srgbClr val="000000"/>
                          </a:solidFill>
                          <a:latin typeface="Calibri"/>
                          <a:ea typeface="Calibri"/>
                          <a:cs typeface="Calibri"/>
                          <a:sym typeface="Calibri"/>
                        </a:rPr>
                      </a:br>
                      <a:r>
                        <a:rPr lang="en" sz="1500" b="1" i="0" u="none" strike="noStrike" cap="none">
                          <a:solidFill>
                            <a:srgbClr val="000000"/>
                          </a:solidFill>
                          <a:latin typeface="Calibri"/>
                          <a:ea typeface="Calibri"/>
                          <a:cs typeface="Calibri"/>
                          <a:sym typeface="Calibri"/>
                        </a:rPr>
                        <a:t>15 days from the premium due date – Monthly PPF</a:t>
                      </a:r>
                      <a:endParaRPr sz="1100" b="1"/>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41025">
                <a:tc>
                  <a:txBody>
                    <a:bodyPr/>
                    <a:lstStyle/>
                    <a:p>
                      <a:pPr marL="0" marR="0" lvl="0" indent="0" algn="ctr" rtl="0">
                        <a:spcBef>
                          <a:spcPts val="0"/>
                        </a:spcBef>
                        <a:spcAft>
                          <a:spcPts val="0"/>
                        </a:spcAft>
                        <a:buNone/>
                      </a:pPr>
                      <a:br>
                        <a:rPr lang="en" sz="1500" b="1" i="0" u="none" strike="noStrike" cap="none">
                          <a:solidFill>
                            <a:srgbClr val="990000"/>
                          </a:solidFill>
                          <a:latin typeface="Calibri"/>
                          <a:ea typeface="Calibri"/>
                          <a:cs typeface="Calibri"/>
                          <a:sym typeface="Calibri"/>
                        </a:rPr>
                      </a:br>
                      <a:r>
                        <a:rPr lang="en" sz="1500" b="1" i="0" u="none" strike="noStrike" cap="none">
                          <a:solidFill>
                            <a:srgbClr val="990000"/>
                          </a:solidFill>
                          <a:latin typeface="Calibri"/>
                          <a:ea typeface="Calibri"/>
                          <a:cs typeface="Calibri"/>
                          <a:sym typeface="Calibri"/>
                        </a:rPr>
                        <a:t>Reinstatement</a:t>
                      </a:r>
                      <a:br>
                        <a:rPr lang="en" sz="1500" b="1" i="0" u="none" strike="noStrike" cap="none">
                          <a:solidFill>
                            <a:srgbClr val="990000"/>
                          </a:solidFill>
                          <a:latin typeface="Calibri"/>
                          <a:ea typeface="Calibri"/>
                          <a:cs typeface="Calibri"/>
                          <a:sym typeface="Calibri"/>
                        </a:rPr>
                      </a:br>
                      <a:r>
                        <a:rPr lang="en" sz="1500" b="1" i="0" u="none" strike="noStrike" cap="none">
                          <a:solidFill>
                            <a:srgbClr val="990000"/>
                          </a:solidFill>
                          <a:latin typeface="Calibri"/>
                          <a:ea typeface="Calibri"/>
                          <a:cs typeface="Calibri"/>
                          <a:sym typeface="Calibri"/>
                        </a:rPr>
                        <a:t>or, Revival Period</a:t>
                      </a:r>
                      <a:br>
                        <a:rPr lang="en" sz="1500" b="1" i="0" u="none" strike="noStrike" cap="none">
                          <a:solidFill>
                            <a:srgbClr val="E69138"/>
                          </a:solidFill>
                          <a:latin typeface="Calibri"/>
                          <a:ea typeface="Calibri"/>
                          <a:cs typeface="Calibri"/>
                          <a:sym typeface="Calibri"/>
                        </a:rPr>
                      </a:br>
                      <a:endParaRPr sz="1500" b="1" i="0" u="none" strike="noStrike" cap="none">
                        <a:solidFill>
                          <a:srgbClr val="E69138"/>
                        </a:solidFill>
                        <a:latin typeface="Calibri"/>
                        <a:ea typeface="Calibri"/>
                        <a:cs typeface="Calibri"/>
                        <a:sym typeface="Calibri"/>
                      </a:endParaRPr>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DECDB"/>
                        </a:gs>
                        <a:gs pos="100000">
                          <a:srgbClr val="F0AA63"/>
                        </a:gs>
                      </a:gsLst>
                      <a:path path="circle">
                        <a:fillToRect l="50000" t="50000" r="50000" b="50000"/>
                      </a:path>
                      <a:tileRect/>
                    </a:gradFill>
                  </a:tcPr>
                </a:tc>
                <a:tc>
                  <a:txBody>
                    <a:bodyPr/>
                    <a:lstStyle/>
                    <a:p>
                      <a:pPr marL="0" marR="0" lvl="0" indent="0" algn="ctr" rtl="0">
                        <a:spcBef>
                          <a:spcPts val="0"/>
                        </a:spcBef>
                        <a:spcAft>
                          <a:spcPts val="0"/>
                        </a:spcAft>
                        <a:buNone/>
                      </a:pPr>
                      <a:r>
                        <a:rPr lang="en" sz="1500" b="1" i="0" u="none" strike="noStrike" cap="none">
                          <a:solidFill>
                            <a:srgbClr val="000000"/>
                          </a:solidFill>
                          <a:latin typeface="Calibri"/>
                          <a:ea typeface="Calibri"/>
                          <a:cs typeface="Calibri"/>
                          <a:sym typeface="Calibri"/>
                        </a:rPr>
                        <a:t>5 Years from the due date of the first unpaid premium &amp; before the </a:t>
                      </a:r>
                      <a:endParaRPr sz="1500" b="1"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r>
                        <a:rPr lang="en" sz="1500" b="1" i="0" u="none" strike="noStrike" cap="none">
                          <a:solidFill>
                            <a:srgbClr val="000000"/>
                          </a:solidFill>
                          <a:latin typeface="Calibri"/>
                          <a:ea typeface="Calibri"/>
                          <a:cs typeface="Calibri"/>
                          <a:sym typeface="Calibri"/>
                        </a:rPr>
                        <a:t>termination date of the policy</a:t>
                      </a:r>
                      <a:endParaRPr sz="1100" b="1"/>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99" name="Google Shape;499;p44"/>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500" name="Google Shape;500;p44"/>
          <p:cNvPicPr preferRelativeResize="0"/>
          <p:nvPr/>
        </p:nvPicPr>
        <p:blipFill rotWithShape="1">
          <a:blip r:embed="rId5">
            <a:alphaModFix/>
          </a:blip>
          <a:srcRect/>
          <a:stretch/>
        </p:blipFill>
        <p:spPr>
          <a:xfrm>
            <a:off x="7904352" y="312963"/>
            <a:ext cx="1230875" cy="135713"/>
          </a:xfrm>
          <a:prstGeom prst="rect">
            <a:avLst/>
          </a:prstGeom>
          <a:noFill/>
          <a:ln>
            <a:noFill/>
          </a:ln>
        </p:spPr>
      </p:pic>
      <p:sp>
        <p:nvSpPr>
          <p:cNvPr id="501" name="Google Shape;501;p44"/>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5"/>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32</a:t>
            </a:fld>
            <a:endParaRPr/>
          </a:p>
        </p:txBody>
      </p:sp>
      <p:cxnSp>
        <p:nvCxnSpPr>
          <p:cNvPr id="509" name="Google Shape;509;p45"/>
          <p:cNvCxnSpPr/>
          <p:nvPr/>
        </p:nvCxnSpPr>
        <p:spPr>
          <a:xfrm>
            <a:off x="0" y="320349"/>
            <a:ext cx="70866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510" name="Google Shape;510;p45"/>
          <p:cNvSpPr txBox="1"/>
          <p:nvPr/>
        </p:nvSpPr>
        <p:spPr>
          <a:xfrm>
            <a:off x="75141" y="18240"/>
            <a:ext cx="6936300" cy="284400"/>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spcBef>
                <a:spcPts val="0"/>
              </a:spcBef>
              <a:spcAft>
                <a:spcPts val="0"/>
              </a:spcAft>
              <a:buClr>
                <a:schemeClr val="dk1"/>
              </a:buClr>
              <a:buSzPct val="100000"/>
              <a:buFont typeface="Calibri"/>
              <a:buNone/>
            </a:pPr>
            <a:r>
              <a:rPr lang="en" sz="2400" b="1">
                <a:solidFill>
                  <a:schemeClr val="dk1"/>
                </a:solidFill>
                <a:latin typeface="Calibri"/>
                <a:ea typeface="Calibri"/>
                <a:cs typeface="Calibri"/>
                <a:sym typeface="Calibri"/>
              </a:rPr>
              <a:t>On-Call Sales Pitch (USP)</a:t>
            </a:r>
            <a:endParaRPr sz="2400" b="1">
              <a:solidFill>
                <a:schemeClr val="dk1"/>
              </a:solidFill>
              <a:latin typeface="Calibri"/>
              <a:ea typeface="Calibri"/>
              <a:cs typeface="Calibri"/>
              <a:sym typeface="Calibri"/>
            </a:endParaRPr>
          </a:p>
        </p:txBody>
      </p:sp>
      <p:pic>
        <p:nvPicPr>
          <p:cNvPr id="511" name="Google Shape;511;p45"/>
          <p:cNvPicPr preferRelativeResize="0"/>
          <p:nvPr/>
        </p:nvPicPr>
        <p:blipFill rotWithShape="1">
          <a:blip r:embed="rId3">
            <a:alphaModFix/>
          </a:blip>
          <a:srcRect/>
          <a:stretch/>
        </p:blipFill>
        <p:spPr>
          <a:xfrm>
            <a:off x="849464" y="4875136"/>
            <a:ext cx="5821047" cy="256351"/>
          </a:xfrm>
          <a:prstGeom prst="rect">
            <a:avLst/>
          </a:prstGeom>
          <a:noFill/>
          <a:ln>
            <a:noFill/>
          </a:ln>
        </p:spPr>
      </p:pic>
      <p:sp>
        <p:nvSpPr>
          <p:cNvPr id="512" name="Google Shape;512;p45"/>
          <p:cNvSpPr/>
          <p:nvPr/>
        </p:nvSpPr>
        <p:spPr>
          <a:xfrm>
            <a:off x="1143000" y="512627"/>
            <a:ext cx="6534300" cy="29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ICICI is the largest private sector bank in India</a:t>
            </a:r>
            <a:endParaRPr sz="1400">
              <a:solidFill>
                <a:srgbClr val="990000"/>
              </a:solidFill>
              <a:latin typeface="Calibri"/>
              <a:ea typeface="Calibri"/>
              <a:cs typeface="Calibri"/>
              <a:sym typeface="Calibri"/>
            </a:endParaRPr>
          </a:p>
        </p:txBody>
      </p:sp>
      <p:pic>
        <p:nvPicPr>
          <p:cNvPr id="513" name="Google Shape;513;p45" descr="Customer Service Working | 3D Animated Clipart for PowerPoint -  PresenterMedia.com"/>
          <p:cNvPicPr preferRelativeResize="0"/>
          <p:nvPr/>
        </p:nvPicPr>
        <p:blipFill rotWithShape="1">
          <a:blip r:embed="rId4">
            <a:alphaModFix/>
          </a:blip>
          <a:srcRect/>
          <a:stretch/>
        </p:blipFill>
        <p:spPr>
          <a:xfrm>
            <a:off x="6781800" y="3121055"/>
            <a:ext cx="1725446" cy="1725446"/>
          </a:xfrm>
          <a:prstGeom prst="rect">
            <a:avLst/>
          </a:prstGeom>
          <a:noFill/>
          <a:ln>
            <a:noFill/>
          </a:ln>
        </p:spPr>
      </p:pic>
      <p:pic>
        <p:nvPicPr>
          <p:cNvPr id="514" name="Google Shape;514;p45" descr="Gift Box Explode | Gif gifts, Motion graphics inspiration, Graphics gift"/>
          <p:cNvPicPr preferRelativeResize="0"/>
          <p:nvPr/>
        </p:nvPicPr>
        <p:blipFill rotWithShape="1">
          <a:blip r:embed="rId5">
            <a:alphaModFix/>
          </a:blip>
          <a:srcRect/>
          <a:stretch/>
        </p:blipFill>
        <p:spPr>
          <a:xfrm>
            <a:off x="228600" y="437460"/>
            <a:ext cx="553328" cy="414996"/>
          </a:xfrm>
          <a:prstGeom prst="rect">
            <a:avLst/>
          </a:prstGeom>
          <a:noFill/>
          <a:ln>
            <a:noFill/>
          </a:ln>
        </p:spPr>
      </p:pic>
      <p:sp>
        <p:nvSpPr>
          <p:cNvPr id="515" name="Google Shape;515;p45"/>
          <p:cNvSpPr/>
          <p:nvPr/>
        </p:nvSpPr>
        <p:spPr>
          <a:xfrm>
            <a:off x="1143000" y="983670"/>
            <a:ext cx="7391400" cy="3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One of the biggest Life Insurance Company in India</a:t>
            </a:r>
            <a:endParaRPr sz="1400">
              <a:solidFill>
                <a:srgbClr val="990000"/>
              </a:solidFill>
              <a:latin typeface="Calibri"/>
              <a:ea typeface="Calibri"/>
              <a:cs typeface="Calibri"/>
              <a:sym typeface="Calibri"/>
            </a:endParaRPr>
          </a:p>
        </p:txBody>
      </p:sp>
      <p:pic>
        <p:nvPicPr>
          <p:cNvPr id="516" name="Google Shape;516;p45" descr="Gift Box Explode | Gif gifts, Motion graphics inspiration, Graphics gift"/>
          <p:cNvPicPr preferRelativeResize="0"/>
          <p:nvPr/>
        </p:nvPicPr>
        <p:blipFill rotWithShape="1">
          <a:blip r:embed="rId5">
            <a:alphaModFix/>
          </a:blip>
          <a:srcRect/>
          <a:stretch/>
        </p:blipFill>
        <p:spPr>
          <a:xfrm>
            <a:off x="228600" y="892184"/>
            <a:ext cx="553328" cy="414996"/>
          </a:xfrm>
          <a:prstGeom prst="rect">
            <a:avLst/>
          </a:prstGeom>
          <a:noFill/>
          <a:ln>
            <a:noFill/>
          </a:ln>
        </p:spPr>
      </p:pic>
      <p:sp>
        <p:nvSpPr>
          <p:cNvPr id="517" name="Google Shape;517;p45"/>
          <p:cNvSpPr/>
          <p:nvPr/>
        </p:nvSpPr>
        <p:spPr>
          <a:xfrm>
            <a:off x="1171575" y="1488861"/>
            <a:ext cx="7391400" cy="460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Highest Claim Paid Amount in FY 22-23 i.e 1867 Crores</a:t>
            </a:r>
            <a:br>
              <a:rPr lang="en" sz="2000" b="1">
                <a:solidFill>
                  <a:srgbClr val="990000"/>
                </a:solidFill>
                <a:latin typeface="Calibri"/>
                <a:ea typeface="Calibri"/>
                <a:cs typeface="Calibri"/>
                <a:sym typeface="Calibri"/>
              </a:rPr>
            </a:br>
            <a:endParaRPr sz="1400">
              <a:solidFill>
                <a:srgbClr val="990000"/>
              </a:solidFill>
              <a:latin typeface="Calibri"/>
              <a:ea typeface="Calibri"/>
              <a:cs typeface="Calibri"/>
              <a:sym typeface="Calibri"/>
            </a:endParaRPr>
          </a:p>
        </p:txBody>
      </p:sp>
      <p:pic>
        <p:nvPicPr>
          <p:cNvPr id="518" name="Google Shape;518;p45" descr="Gift Box Explode | Gif gifts, Motion graphics inspiration, Graphics gift"/>
          <p:cNvPicPr preferRelativeResize="0"/>
          <p:nvPr/>
        </p:nvPicPr>
        <p:blipFill rotWithShape="1">
          <a:blip r:embed="rId5">
            <a:alphaModFix/>
          </a:blip>
          <a:srcRect/>
          <a:stretch/>
        </p:blipFill>
        <p:spPr>
          <a:xfrm>
            <a:off x="257175" y="1397243"/>
            <a:ext cx="553328" cy="414996"/>
          </a:xfrm>
          <a:prstGeom prst="rect">
            <a:avLst/>
          </a:prstGeom>
          <a:noFill/>
          <a:ln>
            <a:noFill/>
          </a:ln>
        </p:spPr>
      </p:pic>
      <p:sp>
        <p:nvSpPr>
          <p:cNvPr id="519" name="Google Shape;519;p45"/>
          <p:cNvSpPr/>
          <p:nvPr/>
        </p:nvSpPr>
        <p:spPr>
          <a:xfrm>
            <a:off x="1171575" y="1982447"/>
            <a:ext cx="7391400" cy="29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Claim Settlement Ratio is more than 99.3%</a:t>
            </a:r>
            <a:endParaRPr sz="1400">
              <a:solidFill>
                <a:srgbClr val="990000"/>
              </a:solidFill>
              <a:latin typeface="Calibri"/>
              <a:ea typeface="Calibri"/>
              <a:cs typeface="Calibri"/>
              <a:sym typeface="Calibri"/>
            </a:endParaRPr>
          </a:p>
        </p:txBody>
      </p:sp>
      <p:pic>
        <p:nvPicPr>
          <p:cNvPr id="520" name="Google Shape;520;p45" descr="Gift Box Explode | Gif gifts, Motion graphics inspiration, Graphics gift"/>
          <p:cNvPicPr preferRelativeResize="0"/>
          <p:nvPr/>
        </p:nvPicPr>
        <p:blipFill rotWithShape="1">
          <a:blip r:embed="rId5">
            <a:alphaModFix/>
          </a:blip>
          <a:srcRect/>
          <a:stretch/>
        </p:blipFill>
        <p:spPr>
          <a:xfrm>
            <a:off x="257175" y="1902302"/>
            <a:ext cx="553328" cy="414996"/>
          </a:xfrm>
          <a:prstGeom prst="rect">
            <a:avLst/>
          </a:prstGeom>
          <a:noFill/>
          <a:ln>
            <a:noFill/>
          </a:ln>
        </p:spPr>
      </p:pic>
      <p:sp>
        <p:nvSpPr>
          <p:cNvPr id="521" name="Google Shape;521;p45"/>
          <p:cNvSpPr/>
          <p:nvPr/>
        </p:nvSpPr>
        <p:spPr>
          <a:xfrm>
            <a:off x="1171575" y="2426457"/>
            <a:ext cx="7391400" cy="460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471+ branches across India</a:t>
            </a:r>
            <a:br>
              <a:rPr lang="en" sz="2000" b="1">
                <a:solidFill>
                  <a:srgbClr val="990000"/>
                </a:solidFill>
                <a:latin typeface="Calibri"/>
                <a:ea typeface="Calibri"/>
                <a:cs typeface="Calibri"/>
                <a:sym typeface="Calibri"/>
              </a:rPr>
            </a:br>
            <a:endParaRPr sz="1400">
              <a:solidFill>
                <a:srgbClr val="990000"/>
              </a:solidFill>
              <a:latin typeface="Calibri"/>
              <a:ea typeface="Calibri"/>
              <a:cs typeface="Calibri"/>
              <a:sym typeface="Calibri"/>
            </a:endParaRPr>
          </a:p>
        </p:txBody>
      </p:sp>
      <p:pic>
        <p:nvPicPr>
          <p:cNvPr id="522" name="Google Shape;522;p45" descr="Gift Box Explode | Gif gifts, Motion graphics inspiration, Graphics gift"/>
          <p:cNvPicPr preferRelativeResize="0"/>
          <p:nvPr/>
        </p:nvPicPr>
        <p:blipFill rotWithShape="1">
          <a:blip r:embed="rId5">
            <a:alphaModFix/>
          </a:blip>
          <a:srcRect/>
          <a:stretch/>
        </p:blipFill>
        <p:spPr>
          <a:xfrm>
            <a:off x="247650" y="2384531"/>
            <a:ext cx="553328" cy="414996"/>
          </a:xfrm>
          <a:prstGeom prst="rect">
            <a:avLst/>
          </a:prstGeom>
          <a:noFill/>
          <a:ln>
            <a:noFill/>
          </a:ln>
        </p:spPr>
      </p:pic>
      <p:sp>
        <p:nvSpPr>
          <p:cNvPr id="523" name="Google Shape;523;p45"/>
          <p:cNvSpPr/>
          <p:nvPr/>
        </p:nvSpPr>
        <p:spPr>
          <a:xfrm>
            <a:off x="1171575" y="2891275"/>
            <a:ext cx="7391400" cy="29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Discount: Upto 5% Online discount available for lifetime</a:t>
            </a:r>
            <a:endParaRPr sz="1400">
              <a:solidFill>
                <a:srgbClr val="990000"/>
              </a:solidFill>
              <a:latin typeface="Calibri"/>
              <a:ea typeface="Calibri"/>
              <a:cs typeface="Calibri"/>
              <a:sym typeface="Calibri"/>
            </a:endParaRPr>
          </a:p>
        </p:txBody>
      </p:sp>
      <p:pic>
        <p:nvPicPr>
          <p:cNvPr id="524" name="Google Shape;524;p45" descr="Gift Box Explode | Gif gifts, Motion graphics inspiration, Graphics gift"/>
          <p:cNvPicPr preferRelativeResize="0"/>
          <p:nvPr/>
        </p:nvPicPr>
        <p:blipFill rotWithShape="1">
          <a:blip r:embed="rId5">
            <a:alphaModFix/>
          </a:blip>
          <a:srcRect/>
          <a:stretch/>
        </p:blipFill>
        <p:spPr>
          <a:xfrm>
            <a:off x="247650" y="2849349"/>
            <a:ext cx="553328" cy="414996"/>
          </a:xfrm>
          <a:prstGeom prst="rect">
            <a:avLst/>
          </a:prstGeom>
          <a:noFill/>
          <a:ln>
            <a:noFill/>
          </a:ln>
        </p:spPr>
      </p:pic>
      <p:sp>
        <p:nvSpPr>
          <p:cNvPr id="525" name="Google Shape;525;p45"/>
          <p:cNvSpPr/>
          <p:nvPr/>
        </p:nvSpPr>
        <p:spPr>
          <a:xfrm>
            <a:off x="1143000" y="3354003"/>
            <a:ext cx="7391400" cy="53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 Zero Cost: Exit anytime from 26th policy year onwards</a:t>
            </a:r>
            <a:endParaRPr>
              <a:solidFill>
                <a:srgbClr val="990000"/>
              </a:solidFill>
            </a:endParaRPr>
          </a:p>
          <a:p>
            <a:pPr marL="0" marR="0" lvl="0" indent="0" algn="l" rtl="0">
              <a:spcBef>
                <a:spcPts val="0"/>
              </a:spcBef>
              <a:spcAft>
                <a:spcPts val="0"/>
              </a:spcAft>
              <a:buNone/>
            </a:pPr>
            <a:r>
              <a:rPr lang="en" sz="2000" b="1">
                <a:solidFill>
                  <a:srgbClr val="990000"/>
                </a:solidFill>
                <a:latin typeface="Calibri"/>
                <a:ea typeface="Calibri"/>
                <a:cs typeface="Calibri"/>
                <a:sym typeface="Calibri"/>
              </a:rPr>
              <a:t>but not in last 5 years </a:t>
            </a:r>
            <a:endParaRPr>
              <a:solidFill>
                <a:srgbClr val="990000"/>
              </a:solidFill>
            </a:endParaRPr>
          </a:p>
        </p:txBody>
      </p:sp>
      <p:pic>
        <p:nvPicPr>
          <p:cNvPr id="526" name="Google Shape;526;p45" descr="Gift Box Explode | Gif gifts, Motion graphics inspiration, Graphics gift"/>
          <p:cNvPicPr preferRelativeResize="0"/>
          <p:nvPr/>
        </p:nvPicPr>
        <p:blipFill rotWithShape="1">
          <a:blip r:embed="rId5">
            <a:alphaModFix/>
          </a:blip>
          <a:srcRect/>
          <a:stretch/>
        </p:blipFill>
        <p:spPr>
          <a:xfrm>
            <a:off x="219075" y="3312077"/>
            <a:ext cx="553328" cy="414996"/>
          </a:xfrm>
          <a:prstGeom prst="rect">
            <a:avLst/>
          </a:prstGeom>
          <a:noFill/>
          <a:ln>
            <a:noFill/>
          </a:ln>
        </p:spPr>
      </p:pic>
      <p:pic>
        <p:nvPicPr>
          <p:cNvPr id="527" name="Google Shape;527;p45"/>
          <p:cNvPicPr preferRelativeResize="0"/>
          <p:nvPr/>
        </p:nvPicPr>
        <p:blipFill rotWithShape="1">
          <a:blip r:embed="rId6">
            <a:alphaModFix/>
          </a:blip>
          <a:srcRect/>
          <a:stretch/>
        </p:blipFill>
        <p:spPr>
          <a:xfrm>
            <a:off x="7895575" y="59175"/>
            <a:ext cx="1248425" cy="253800"/>
          </a:xfrm>
          <a:prstGeom prst="rect">
            <a:avLst/>
          </a:prstGeom>
          <a:noFill/>
          <a:ln>
            <a:noFill/>
          </a:ln>
        </p:spPr>
      </p:pic>
      <p:pic>
        <p:nvPicPr>
          <p:cNvPr id="528" name="Google Shape;528;p45"/>
          <p:cNvPicPr preferRelativeResize="0"/>
          <p:nvPr/>
        </p:nvPicPr>
        <p:blipFill rotWithShape="1">
          <a:blip r:embed="rId7">
            <a:alphaModFix/>
          </a:blip>
          <a:srcRect/>
          <a:stretch/>
        </p:blipFill>
        <p:spPr>
          <a:xfrm>
            <a:off x="7904352" y="312963"/>
            <a:ext cx="1230875" cy="135713"/>
          </a:xfrm>
          <a:prstGeom prst="rect">
            <a:avLst/>
          </a:prstGeom>
          <a:noFill/>
          <a:ln>
            <a:noFill/>
          </a:ln>
        </p:spPr>
      </p:pic>
      <p:sp>
        <p:nvSpPr>
          <p:cNvPr id="529" name="Google Shape;529;p45"/>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6"/>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537" name="Google Shape;537;p46"/>
          <p:cNvSpPr txBox="1"/>
          <p:nvPr/>
        </p:nvSpPr>
        <p:spPr>
          <a:xfrm>
            <a:off x="75141" y="18240"/>
            <a:ext cx="6936300" cy="284400"/>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spcBef>
                <a:spcPts val="0"/>
              </a:spcBef>
              <a:spcAft>
                <a:spcPts val="0"/>
              </a:spcAft>
              <a:buClr>
                <a:schemeClr val="dk1"/>
              </a:buClr>
              <a:buSzPct val="100000"/>
              <a:buFont typeface="Calibri"/>
              <a:buNone/>
            </a:pPr>
            <a:endParaRPr sz="2400" b="1">
              <a:solidFill>
                <a:schemeClr val="dk1"/>
              </a:solidFill>
              <a:latin typeface="Calibri"/>
              <a:ea typeface="Calibri"/>
              <a:cs typeface="Calibri"/>
              <a:sym typeface="Calibri"/>
            </a:endParaRPr>
          </a:p>
        </p:txBody>
      </p:sp>
      <p:pic>
        <p:nvPicPr>
          <p:cNvPr id="538" name="Google Shape;538;p46"/>
          <p:cNvPicPr preferRelativeResize="0"/>
          <p:nvPr/>
        </p:nvPicPr>
        <p:blipFill rotWithShape="1">
          <a:blip r:embed="rId3">
            <a:alphaModFix/>
          </a:blip>
          <a:srcRect/>
          <a:stretch/>
        </p:blipFill>
        <p:spPr>
          <a:xfrm>
            <a:off x="849464" y="4875136"/>
            <a:ext cx="5821047" cy="256351"/>
          </a:xfrm>
          <a:prstGeom prst="rect">
            <a:avLst/>
          </a:prstGeom>
          <a:noFill/>
          <a:ln>
            <a:noFill/>
          </a:ln>
        </p:spPr>
      </p:pic>
      <p:pic>
        <p:nvPicPr>
          <p:cNvPr id="539" name="Google Shape;539;p46" descr="Questions GIFs - Get the best gif on GIFER"/>
          <p:cNvPicPr preferRelativeResize="0"/>
          <p:nvPr/>
        </p:nvPicPr>
        <p:blipFill rotWithShape="1">
          <a:blip r:embed="rId4">
            <a:alphaModFix/>
          </a:blip>
          <a:srcRect/>
          <a:stretch/>
        </p:blipFill>
        <p:spPr>
          <a:xfrm>
            <a:off x="5334000" y="800100"/>
            <a:ext cx="1943100" cy="3238500"/>
          </a:xfrm>
          <a:prstGeom prst="rect">
            <a:avLst/>
          </a:prstGeom>
          <a:noFill/>
          <a:ln>
            <a:noFill/>
          </a:ln>
        </p:spPr>
      </p:pic>
      <p:pic>
        <p:nvPicPr>
          <p:cNvPr id="540" name="Google Shape;540;p46"/>
          <p:cNvPicPr preferRelativeResize="0"/>
          <p:nvPr/>
        </p:nvPicPr>
        <p:blipFill>
          <a:blip r:embed="rId5">
            <a:alphaModFix/>
          </a:blip>
          <a:stretch>
            <a:fillRect/>
          </a:stretch>
        </p:blipFill>
        <p:spPr>
          <a:xfrm>
            <a:off x="1087600" y="1476381"/>
            <a:ext cx="4373825" cy="2358425"/>
          </a:xfrm>
          <a:prstGeom prst="rect">
            <a:avLst/>
          </a:prstGeom>
          <a:noFill/>
          <a:ln>
            <a:noFill/>
          </a:ln>
        </p:spPr>
      </p:pic>
      <p:pic>
        <p:nvPicPr>
          <p:cNvPr id="541" name="Google Shape;541;p46"/>
          <p:cNvPicPr preferRelativeResize="0"/>
          <p:nvPr/>
        </p:nvPicPr>
        <p:blipFill rotWithShape="1">
          <a:blip r:embed="rId6">
            <a:alphaModFix/>
          </a:blip>
          <a:srcRect/>
          <a:stretch/>
        </p:blipFill>
        <p:spPr>
          <a:xfrm>
            <a:off x="7895575" y="59175"/>
            <a:ext cx="1248425" cy="253800"/>
          </a:xfrm>
          <a:prstGeom prst="rect">
            <a:avLst/>
          </a:prstGeom>
          <a:noFill/>
          <a:ln>
            <a:noFill/>
          </a:ln>
        </p:spPr>
      </p:pic>
      <p:pic>
        <p:nvPicPr>
          <p:cNvPr id="542" name="Google Shape;542;p46"/>
          <p:cNvPicPr preferRelativeResize="0"/>
          <p:nvPr/>
        </p:nvPicPr>
        <p:blipFill rotWithShape="1">
          <a:blip r:embed="rId7">
            <a:alphaModFix/>
          </a:blip>
          <a:srcRect/>
          <a:stretch/>
        </p:blipFill>
        <p:spPr>
          <a:xfrm>
            <a:off x="7904352" y="312963"/>
            <a:ext cx="1230875" cy="135713"/>
          </a:xfrm>
          <a:prstGeom prst="rect">
            <a:avLst/>
          </a:prstGeom>
          <a:noFill/>
          <a:ln>
            <a:noFill/>
          </a:ln>
        </p:spPr>
      </p:pic>
      <p:sp>
        <p:nvSpPr>
          <p:cNvPr id="543" name="Google Shape;543;p46"/>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p:nvPr/>
        </p:nvSpPr>
        <p:spPr>
          <a:xfrm>
            <a:off x="27432" y="285750"/>
            <a:ext cx="7552500" cy="35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2700" b="1" i="0" u="none" strike="noStrike" cap="none">
                <a:solidFill>
                  <a:srgbClr val="000000"/>
                </a:solidFill>
                <a:latin typeface="Trebuchet MS"/>
                <a:ea typeface="Trebuchet MS"/>
                <a:cs typeface="Trebuchet MS"/>
                <a:sym typeface="Trebuchet MS"/>
              </a:rPr>
              <a:t>100% Genuine Claims Assurance Certificate</a:t>
            </a:r>
            <a:endParaRPr/>
          </a:p>
        </p:txBody>
      </p:sp>
      <p:pic>
        <p:nvPicPr>
          <p:cNvPr id="101" name="Google Shape;101;p17" descr="https://static.pbcdn.in/e2e-cdn/assets/certificates/ipru-claim-assurance-certificate.jpg"/>
          <p:cNvPicPr preferRelativeResize="0"/>
          <p:nvPr/>
        </p:nvPicPr>
        <p:blipFill rotWithShape="1">
          <a:blip r:embed="rId3">
            <a:alphaModFix/>
          </a:blip>
          <a:srcRect/>
          <a:stretch/>
        </p:blipFill>
        <p:spPr>
          <a:xfrm>
            <a:off x="482725" y="829350"/>
            <a:ext cx="6641898" cy="386895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102" name="Google Shape;102;p17"/>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103" name="Google Shape;103;p17"/>
          <p:cNvPicPr preferRelativeResize="0"/>
          <p:nvPr/>
        </p:nvPicPr>
        <p:blipFill rotWithShape="1">
          <a:blip r:embed="rId5">
            <a:alphaModFix/>
          </a:blip>
          <a:srcRect/>
          <a:stretch/>
        </p:blipFill>
        <p:spPr>
          <a:xfrm>
            <a:off x="7904352" y="312963"/>
            <a:ext cx="1230875" cy="135713"/>
          </a:xfrm>
          <a:prstGeom prst="rect">
            <a:avLst/>
          </a:prstGeom>
          <a:noFill/>
          <a:ln>
            <a:noFill/>
          </a:ln>
        </p:spPr>
      </p:pic>
      <p:sp>
        <p:nvSpPr>
          <p:cNvPr id="104" name="Google Shape;104;p17"/>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p:nvPr/>
        </p:nvSpPr>
        <p:spPr>
          <a:xfrm>
            <a:off x="-2057400" y="181757"/>
            <a:ext cx="8215200" cy="35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2700" b="1" i="0" u="none" strike="noStrike" cap="none">
                <a:solidFill>
                  <a:srgbClr val="000000"/>
                </a:solidFill>
                <a:latin typeface="Calibri"/>
                <a:ea typeface="Calibri"/>
                <a:cs typeface="Calibri"/>
                <a:sym typeface="Calibri"/>
              </a:rPr>
              <a:t>Lowest Price Guarantee</a:t>
            </a:r>
            <a:endParaRPr sz="2700" b="1" i="0" u="none" strike="noStrike" cap="none">
              <a:solidFill>
                <a:srgbClr val="000000"/>
              </a:solidFill>
              <a:latin typeface="Trebuchet MS"/>
              <a:ea typeface="Trebuchet MS"/>
              <a:cs typeface="Trebuchet MS"/>
              <a:sym typeface="Trebuchet MS"/>
            </a:endParaRPr>
          </a:p>
        </p:txBody>
      </p:sp>
      <p:sp>
        <p:nvSpPr>
          <p:cNvPr id="110" name="Google Shape;110;p18"/>
          <p:cNvSpPr/>
          <p:nvPr/>
        </p:nvSpPr>
        <p:spPr>
          <a:xfrm>
            <a:off x="247450" y="1241700"/>
            <a:ext cx="7606200" cy="557400"/>
          </a:xfrm>
          <a:prstGeom prst="rect">
            <a:avLst/>
          </a:prstGeom>
          <a:solidFill>
            <a:srgbClr val="E69138"/>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 sz="1350" b="1">
                <a:solidFill>
                  <a:srgbClr val="FFFFFF"/>
                </a:solidFill>
              </a:rPr>
              <a:t>Sir/Mam, this plan has been certified by the insurer that </a:t>
            </a:r>
            <a:r>
              <a:rPr lang="en" sz="1350" b="1">
                <a:solidFill>
                  <a:srgbClr val="FFFFFF"/>
                </a:solidFill>
                <a:latin typeface="Arial"/>
                <a:ea typeface="Arial"/>
                <a:cs typeface="Arial"/>
                <a:sym typeface="Arial"/>
              </a:rPr>
              <a:t>it is the cheapest </a:t>
            </a:r>
            <a:r>
              <a:rPr lang="en" sz="1350" b="1">
                <a:solidFill>
                  <a:srgbClr val="FFFFFF"/>
                </a:solidFill>
              </a:rPr>
              <a:t>and they are saying that you can get your premium back if you find a cheaper plan elsewhere</a:t>
            </a:r>
            <a:endParaRPr sz="1350" b="1">
              <a:solidFill>
                <a:srgbClr val="FFFFFF"/>
              </a:solidFill>
              <a:latin typeface="Arial"/>
              <a:ea typeface="Arial"/>
              <a:cs typeface="Arial"/>
              <a:sym typeface="Arial"/>
            </a:endParaRPr>
          </a:p>
        </p:txBody>
      </p:sp>
      <p:pic>
        <p:nvPicPr>
          <p:cNvPr id="111" name="Google Shape;111;p18"/>
          <p:cNvPicPr preferRelativeResize="0"/>
          <p:nvPr/>
        </p:nvPicPr>
        <p:blipFill rotWithShape="1">
          <a:blip r:embed="rId3">
            <a:alphaModFix/>
          </a:blip>
          <a:srcRect/>
          <a:stretch/>
        </p:blipFill>
        <p:spPr>
          <a:xfrm>
            <a:off x="5139696" y="1936659"/>
            <a:ext cx="2713875" cy="2228968"/>
          </a:xfrm>
          <a:prstGeom prst="rect">
            <a:avLst/>
          </a:prstGeom>
          <a:noFill/>
          <a:ln>
            <a:noFill/>
          </a:ln>
        </p:spPr>
      </p:pic>
      <p:sp>
        <p:nvSpPr>
          <p:cNvPr id="112" name="Google Shape;112;p18"/>
          <p:cNvSpPr/>
          <p:nvPr/>
        </p:nvSpPr>
        <p:spPr>
          <a:xfrm>
            <a:off x="5202325" y="3325900"/>
            <a:ext cx="2713800" cy="2598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nvGrpSpPr>
          <p:cNvPr id="113" name="Google Shape;113;p18"/>
          <p:cNvGrpSpPr/>
          <p:nvPr/>
        </p:nvGrpSpPr>
        <p:grpSpPr>
          <a:xfrm>
            <a:off x="2756405" y="1936658"/>
            <a:ext cx="1757138" cy="1928813"/>
            <a:chOff x="1246409" y="2463258"/>
            <a:chExt cx="2342851" cy="3429000"/>
          </a:xfrm>
        </p:grpSpPr>
        <p:pic>
          <p:nvPicPr>
            <p:cNvPr id="114" name="Google Shape;114;p18"/>
            <p:cNvPicPr preferRelativeResize="0"/>
            <p:nvPr/>
          </p:nvPicPr>
          <p:blipFill rotWithShape="1">
            <a:blip r:embed="rId4">
              <a:alphaModFix/>
            </a:blip>
            <a:srcRect/>
            <a:stretch/>
          </p:blipFill>
          <p:spPr>
            <a:xfrm>
              <a:off x="1246409" y="2463258"/>
              <a:ext cx="2342851" cy="3429000"/>
            </a:xfrm>
            <a:prstGeom prst="rect">
              <a:avLst/>
            </a:prstGeom>
            <a:noFill/>
            <a:ln>
              <a:noFill/>
            </a:ln>
          </p:spPr>
        </p:pic>
        <p:sp>
          <p:nvSpPr>
            <p:cNvPr id="115" name="Google Shape;115;p18"/>
            <p:cNvSpPr/>
            <p:nvPr/>
          </p:nvSpPr>
          <p:spPr>
            <a:xfrm>
              <a:off x="1292669" y="4319571"/>
              <a:ext cx="2296500" cy="388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sp>
        <p:nvSpPr>
          <p:cNvPr id="116" name="Google Shape;116;p18"/>
          <p:cNvSpPr txBox="1"/>
          <p:nvPr/>
        </p:nvSpPr>
        <p:spPr>
          <a:xfrm>
            <a:off x="2791101" y="3975188"/>
            <a:ext cx="1968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200">
                <a:solidFill>
                  <a:srgbClr val="000000"/>
                </a:solidFill>
                <a:latin typeface="Arial"/>
                <a:ea typeface="Arial"/>
                <a:cs typeface="Arial"/>
                <a:sym typeface="Arial"/>
              </a:rPr>
              <a:t>How to view the certificate</a:t>
            </a:r>
            <a:endParaRPr sz="1200">
              <a:solidFill>
                <a:srgbClr val="000000"/>
              </a:solidFill>
              <a:latin typeface="Arial"/>
              <a:ea typeface="Arial"/>
              <a:cs typeface="Arial"/>
              <a:sym typeface="Arial"/>
            </a:endParaRPr>
          </a:p>
        </p:txBody>
      </p:sp>
      <p:cxnSp>
        <p:nvCxnSpPr>
          <p:cNvPr id="117" name="Google Shape;117;p18"/>
          <p:cNvCxnSpPr>
            <a:stCxn id="115" idx="3"/>
          </p:cNvCxnSpPr>
          <p:nvPr/>
        </p:nvCxnSpPr>
        <p:spPr>
          <a:xfrm>
            <a:off x="4513475" y="3090100"/>
            <a:ext cx="621900" cy="0"/>
          </a:xfrm>
          <a:prstGeom prst="straightConnector1">
            <a:avLst/>
          </a:prstGeom>
          <a:noFill/>
          <a:ln w="19050" cap="flat" cmpd="sng">
            <a:solidFill>
              <a:schemeClr val="dk1"/>
            </a:solidFill>
            <a:prstDash val="solid"/>
            <a:round/>
            <a:headEnd type="none" w="sm" len="sm"/>
            <a:tailEnd type="triangle" w="med" len="med"/>
          </a:ln>
        </p:spPr>
      </p:cxnSp>
      <p:pic>
        <p:nvPicPr>
          <p:cNvPr id="118" name="Google Shape;118;p18"/>
          <p:cNvPicPr preferRelativeResize="0"/>
          <p:nvPr/>
        </p:nvPicPr>
        <p:blipFill rotWithShape="1">
          <a:blip r:embed="rId5">
            <a:alphaModFix/>
          </a:blip>
          <a:srcRect l="40469" t="34999" r="41153" b="28378"/>
          <a:stretch/>
        </p:blipFill>
        <p:spPr>
          <a:xfrm>
            <a:off x="247450" y="2064278"/>
            <a:ext cx="2427235" cy="1973727"/>
          </a:xfrm>
          <a:prstGeom prst="rect">
            <a:avLst/>
          </a:prstGeom>
          <a:noFill/>
          <a:ln>
            <a:noFill/>
          </a:ln>
        </p:spPr>
      </p:pic>
      <p:pic>
        <p:nvPicPr>
          <p:cNvPr id="119" name="Google Shape;119;p18"/>
          <p:cNvPicPr preferRelativeResize="0"/>
          <p:nvPr/>
        </p:nvPicPr>
        <p:blipFill rotWithShape="1">
          <a:blip r:embed="rId6">
            <a:alphaModFix/>
          </a:blip>
          <a:srcRect/>
          <a:stretch/>
        </p:blipFill>
        <p:spPr>
          <a:xfrm>
            <a:off x="7895575" y="59175"/>
            <a:ext cx="1248425" cy="253800"/>
          </a:xfrm>
          <a:prstGeom prst="rect">
            <a:avLst/>
          </a:prstGeom>
          <a:noFill/>
          <a:ln>
            <a:noFill/>
          </a:ln>
        </p:spPr>
      </p:pic>
      <p:pic>
        <p:nvPicPr>
          <p:cNvPr id="120" name="Google Shape;120;p18"/>
          <p:cNvPicPr preferRelativeResize="0"/>
          <p:nvPr/>
        </p:nvPicPr>
        <p:blipFill rotWithShape="1">
          <a:blip r:embed="rId7">
            <a:alphaModFix/>
          </a:blip>
          <a:srcRect/>
          <a:stretch/>
        </p:blipFill>
        <p:spPr>
          <a:xfrm>
            <a:off x="7904352" y="312963"/>
            <a:ext cx="1230875" cy="135713"/>
          </a:xfrm>
          <a:prstGeom prst="rect">
            <a:avLst/>
          </a:prstGeom>
          <a:noFill/>
          <a:ln>
            <a:noFill/>
          </a:ln>
        </p:spPr>
      </p:pic>
      <p:sp>
        <p:nvSpPr>
          <p:cNvPr id="121" name="Google Shape;121;p18"/>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6</a:t>
            </a:fld>
            <a:endParaRPr/>
          </a:p>
        </p:txBody>
      </p:sp>
      <p:cxnSp>
        <p:nvCxnSpPr>
          <p:cNvPr id="129" name="Google Shape;129;p19"/>
          <p:cNvCxnSpPr/>
          <p:nvPr/>
        </p:nvCxnSpPr>
        <p:spPr>
          <a:xfrm>
            <a:off x="0" y="628650"/>
            <a:ext cx="70866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130" name="Google Shape;130;p19"/>
          <p:cNvSpPr txBox="1"/>
          <p:nvPr/>
        </p:nvSpPr>
        <p:spPr>
          <a:xfrm>
            <a:off x="75141" y="272036"/>
            <a:ext cx="69363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1900" b="1">
                <a:solidFill>
                  <a:schemeClr val="dk1"/>
                </a:solidFill>
                <a:latin typeface="Calibri"/>
                <a:ea typeface="Calibri"/>
                <a:cs typeface="Calibri"/>
                <a:sym typeface="Calibri"/>
              </a:rPr>
              <a:t>Eligibility Criteria</a:t>
            </a:r>
            <a:endParaRPr sz="1900" b="1">
              <a:solidFill>
                <a:schemeClr val="dk1"/>
              </a:solidFill>
              <a:latin typeface="Calibri"/>
              <a:ea typeface="Calibri"/>
              <a:cs typeface="Calibri"/>
              <a:sym typeface="Calibri"/>
            </a:endParaRPr>
          </a:p>
        </p:txBody>
      </p:sp>
      <p:pic>
        <p:nvPicPr>
          <p:cNvPr id="131" name="Google Shape;131;p19"/>
          <p:cNvPicPr preferRelativeResize="0"/>
          <p:nvPr/>
        </p:nvPicPr>
        <p:blipFill rotWithShape="1">
          <a:blip r:embed="rId3">
            <a:alphaModFix/>
          </a:blip>
          <a:srcRect/>
          <a:stretch/>
        </p:blipFill>
        <p:spPr>
          <a:xfrm>
            <a:off x="495856" y="4859948"/>
            <a:ext cx="6257509" cy="249469"/>
          </a:xfrm>
          <a:prstGeom prst="rect">
            <a:avLst/>
          </a:prstGeom>
          <a:noFill/>
          <a:ln>
            <a:noFill/>
          </a:ln>
        </p:spPr>
      </p:pic>
      <p:graphicFrame>
        <p:nvGraphicFramePr>
          <p:cNvPr id="132" name="Google Shape;132;p19"/>
          <p:cNvGraphicFramePr/>
          <p:nvPr/>
        </p:nvGraphicFramePr>
        <p:xfrm>
          <a:off x="638678" y="938597"/>
          <a:ext cx="3000000" cy="3000000"/>
        </p:xfrm>
        <a:graphic>
          <a:graphicData uri="http://schemas.openxmlformats.org/drawingml/2006/table">
            <a:tbl>
              <a:tblPr>
                <a:noFill/>
                <a:tableStyleId>{BA736F04-8AA7-4D66-B9AA-7FD53C74AF7B}</a:tableStyleId>
              </a:tblPr>
              <a:tblGrid>
                <a:gridCol w="2015225">
                  <a:extLst>
                    <a:ext uri="{9D8B030D-6E8A-4147-A177-3AD203B41FA5}">
                      <a16:colId xmlns:a16="http://schemas.microsoft.com/office/drawing/2014/main" val="20000"/>
                    </a:ext>
                  </a:extLst>
                </a:gridCol>
                <a:gridCol w="5241675">
                  <a:extLst>
                    <a:ext uri="{9D8B030D-6E8A-4147-A177-3AD203B41FA5}">
                      <a16:colId xmlns:a16="http://schemas.microsoft.com/office/drawing/2014/main" val="20001"/>
                    </a:ext>
                  </a:extLst>
                </a:gridCol>
              </a:tblGrid>
              <a:tr h="460350">
                <a:tc>
                  <a:txBody>
                    <a:bodyPr/>
                    <a:lstStyle/>
                    <a:p>
                      <a:pPr marL="0" marR="0" lvl="0" indent="0" algn="ctr" rtl="0">
                        <a:spcBef>
                          <a:spcPts val="0"/>
                        </a:spcBef>
                        <a:spcAft>
                          <a:spcPts val="0"/>
                        </a:spcAft>
                        <a:buClr>
                          <a:srgbClr val="000000"/>
                        </a:buClr>
                        <a:buSzPts val="1100"/>
                        <a:buFont typeface="Calibri"/>
                        <a:buNone/>
                      </a:pPr>
                      <a:r>
                        <a:rPr lang="en" b="1" u="none" strike="noStrike" cap="none">
                          <a:solidFill>
                            <a:srgbClr val="FFFFFF"/>
                          </a:solidFill>
                          <a:latin typeface="Calibri"/>
                          <a:ea typeface="Calibri"/>
                          <a:cs typeface="Calibri"/>
                          <a:sym typeface="Calibri"/>
                        </a:rPr>
                        <a:t>Parameters</a:t>
                      </a:r>
                      <a:endParaRPr>
                        <a:solidFill>
                          <a:srgbClr val="FFFFFF"/>
                        </a:solidFill>
                      </a:endParaRPr>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tc>
                  <a:txBody>
                    <a:bodyPr/>
                    <a:lstStyle/>
                    <a:p>
                      <a:pPr marL="0" marR="0" lvl="0" indent="0" algn="ctr" rtl="0">
                        <a:spcBef>
                          <a:spcPts val="0"/>
                        </a:spcBef>
                        <a:spcAft>
                          <a:spcPts val="0"/>
                        </a:spcAft>
                        <a:buClr>
                          <a:srgbClr val="000000"/>
                        </a:buClr>
                        <a:buSzPts val="1100"/>
                        <a:buFont typeface="Calibri"/>
                        <a:buNone/>
                      </a:pPr>
                      <a:r>
                        <a:rPr lang="en" b="1" u="none" strike="noStrike" cap="none">
                          <a:solidFill>
                            <a:srgbClr val="FFFFFF"/>
                          </a:solidFill>
                          <a:latin typeface="Calibri"/>
                          <a:ea typeface="Calibri"/>
                          <a:cs typeface="Calibri"/>
                          <a:sym typeface="Calibri"/>
                        </a:rPr>
                        <a:t>Description (Subject to revision as per insurer guidelines)</a:t>
                      </a:r>
                      <a:endParaRPr>
                        <a:solidFill>
                          <a:srgbClr val="FFFFFF"/>
                        </a:solidFill>
                      </a:endParaRPr>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339875">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Entry Age</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18 - 60 yrs</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06150">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Maximum Maturity Age</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Pure: Upto 85 &amp; below or 99 yrs (Whole Life)</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06675">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Policy Term</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Minimum: 5 yrs Maximum: Maturity Age - Entry Age</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872975">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Premium Payment Term</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Regular , Limited: Pay for 5, 7, 10, 15, Pay till 60 yrs of age PT - 5 and        </a:t>
                      </a:r>
                      <a:br>
                        <a:rPr lang="en" sz="1100" b="1" u="none" strike="noStrike" cap="none">
                          <a:solidFill>
                            <a:srgbClr val="000000"/>
                          </a:solidFill>
                          <a:latin typeface="Calibri"/>
                          <a:ea typeface="Calibri"/>
                          <a:cs typeface="Calibri"/>
                          <a:sym typeface="Calibri"/>
                        </a:rPr>
                      </a:br>
                      <a:r>
                        <a:rPr lang="en" sz="1100" b="1" u="none" strike="noStrike" cap="none">
                          <a:solidFill>
                            <a:srgbClr val="000000"/>
                          </a:solidFill>
                          <a:latin typeface="Calibri"/>
                          <a:ea typeface="Calibri"/>
                          <a:cs typeface="Calibri"/>
                          <a:sym typeface="Calibri"/>
                        </a:rPr>
                        <a:t>      Single: PT &lt; = 20yrs </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9875">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Premium Payment Frequency</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Clr>
                          <a:srgbClr val="000000"/>
                        </a:buClr>
                        <a:buSzPts val="1100"/>
                        <a:buFont typeface="Calibri"/>
                        <a:buNone/>
                      </a:pPr>
                      <a:r>
                        <a:rPr lang="en" sz="1100" b="1" u="none" strike="noStrike" cap="none">
                          <a:solidFill>
                            <a:srgbClr val="000000"/>
                          </a:solidFill>
                          <a:latin typeface="Calibri"/>
                          <a:ea typeface="Calibri"/>
                          <a:cs typeface="Calibri"/>
                          <a:sym typeface="Calibri"/>
                        </a:rPr>
                        <a:t>Monthly, Half Yearly &amp; Yearly</a:t>
                      </a:r>
                      <a:endParaRPr sz="1100"/>
                    </a:p>
                  </a:txBody>
                  <a:tcPr marL="12700" marR="12700" marT="9525"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pic>
        <p:nvPicPr>
          <p:cNvPr id="133" name="Google Shape;133;p19"/>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134" name="Google Shape;134;p19"/>
          <p:cNvPicPr preferRelativeResize="0"/>
          <p:nvPr/>
        </p:nvPicPr>
        <p:blipFill rotWithShape="1">
          <a:blip r:embed="rId5">
            <a:alphaModFix/>
          </a:blip>
          <a:srcRect/>
          <a:stretch/>
        </p:blipFill>
        <p:spPr>
          <a:xfrm>
            <a:off x="7904352" y="312963"/>
            <a:ext cx="1230875" cy="135713"/>
          </a:xfrm>
          <a:prstGeom prst="rect">
            <a:avLst/>
          </a:prstGeom>
          <a:noFill/>
          <a:ln>
            <a:noFill/>
          </a:ln>
        </p:spPr>
      </p:pic>
      <p:sp>
        <p:nvSpPr>
          <p:cNvPr id="135" name="Google Shape;135;p19"/>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43" name="Google Shape;143;p20"/>
          <p:cNvSpPr txBox="1"/>
          <p:nvPr/>
        </p:nvSpPr>
        <p:spPr>
          <a:xfrm>
            <a:off x="75141" y="366800"/>
            <a:ext cx="69363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300" b="1">
                <a:solidFill>
                  <a:schemeClr val="dk1"/>
                </a:solidFill>
                <a:latin typeface="Calibri"/>
                <a:ea typeface="Calibri"/>
                <a:cs typeface="Calibri"/>
                <a:sym typeface="Calibri"/>
              </a:rPr>
              <a:t>Boundary Conditions: Annual Income &amp; Education</a:t>
            </a:r>
            <a:endParaRPr sz="2300" b="1">
              <a:solidFill>
                <a:schemeClr val="dk1"/>
              </a:solidFill>
              <a:latin typeface="Calibri"/>
              <a:ea typeface="Calibri"/>
              <a:cs typeface="Calibri"/>
              <a:sym typeface="Calibri"/>
            </a:endParaRPr>
          </a:p>
        </p:txBody>
      </p:sp>
      <p:pic>
        <p:nvPicPr>
          <p:cNvPr id="144" name="Google Shape;144;p20"/>
          <p:cNvPicPr preferRelativeResize="0"/>
          <p:nvPr/>
        </p:nvPicPr>
        <p:blipFill rotWithShape="1">
          <a:blip r:embed="rId3">
            <a:alphaModFix/>
          </a:blip>
          <a:srcRect/>
          <a:stretch/>
        </p:blipFill>
        <p:spPr>
          <a:xfrm>
            <a:off x="495856" y="4859948"/>
            <a:ext cx="6257509" cy="249469"/>
          </a:xfrm>
          <a:prstGeom prst="rect">
            <a:avLst/>
          </a:prstGeom>
          <a:noFill/>
          <a:ln>
            <a:noFill/>
          </a:ln>
        </p:spPr>
      </p:pic>
      <p:graphicFrame>
        <p:nvGraphicFramePr>
          <p:cNvPr id="145" name="Google Shape;145;p20"/>
          <p:cNvGraphicFramePr/>
          <p:nvPr/>
        </p:nvGraphicFramePr>
        <p:xfrm>
          <a:off x="80538" y="881625"/>
          <a:ext cx="3000000" cy="3000000"/>
        </p:xfrm>
        <a:graphic>
          <a:graphicData uri="http://schemas.openxmlformats.org/drawingml/2006/table">
            <a:tbl>
              <a:tblPr>
                <a:noFill/>
                <a:tableStyleId>{BA736F04-8AA7-4D66-B9AA-7FD53C74AF7B}</a:tableStyleId>
              </a:tblPr>
              <a:tblGrid>
                <a:gridCol w="1494550">
                  <a:extLst>
                    <a:ext uri="{9D8B030D-6E8A-4147-A177-3AD203B41FA5}">
                      <a16:colId xmlns:a16="http://schemas.microsoft.com/office/drawing/2014/main" val="20000"/>
                    </a:ext>
                  </a:extLst>
                </a:gridCol>
                <a:gridCol w="896750">
                  <a:extLst>
                    <a:ext uri="{9D8B030D-6E8A-4147-A177-3AD203B41FA5}">
                      <a16:colId xmlns:a16="http://schemas.microsoft.com/office/drawing/2014/main" val="20001"/>
                    </a:ext>
                  </a:extLst>
                </a:gridCol>
                <a:gridCol w="1494550">
                  <a:extLst>
                    <a:ext uri="{9D8B030D-6E8A-4147-A177-3AD203B41FA5}">
                      <a16:colId xmlns:a16="http://schemas.microsoft.com/office/drawing/2014/main" val="20002"/>
                    </a:ext>
                  </a:extLst>
                </a:gridCol>
                <a:gridCol w="1311525">
                  <a:extLst>
                    <a:ext uri="{9D8B030D-6E8A-4147-A177-3AD203B41FA5}">
                      <a16:colId xmlns:a16="http://schemas.microsoft.com/office/drawing/2014/main" val="20003"/>
                    </a:ext>
                  </a:extLst>
                </a:gridCol>
                <a:gridCol w="1577950">
                  <a:extLst>
                    <a:ext uri="{9D8B030D-6E8A-4147-A177-3AD203B41FA5}">
                      <a16:colId xmlns:a16="http://schemas.microsoft.com/office/drawing/2014/main" val="20004"/>
                    </a:ext>
                  </a:extLst>
                </a:gridCol>
                <a:gridCol w="1148950">
                  <a:extLst>
                    <a:ext uri="{9D8B030D-6E8A-4147-A177-3AD203B41FA5}">
                      <a16:colId xmlns:a16="http://schemas.microsoft.com/office/drawing/2014/main" val="20005"/>
                    </a:ext>
                  </a:extLst>
                </a:gridCol>
                <a:gridCol w="1058650">
                  <a:extLst>
                    <a:ext uri="{9D8B030D-6E8A-4147-A177-3AD203B41FA5}">
                      <a16:colId xmlns:a16="http://schemas.microsoft.com/office/drawing/2014/main" val="20006"/>
                    </a:ext>
                  </a:extLst>
                </a:gridCol>
              </a:tblGrid>
              <a:tr h="331450">
                <a:tc rowSpan="2">
                  <a:txBody>
                    <a:bodyPr/>
                    <a:lstStyle/>
                    <a:p>
                      <a:pPr marL="0" marR="0" lvl="0" indent="0" algn="ctr" rtl="0">
                        <a:spcBef>
                          <a:spcPts val="0"/>
                        </a:spcBef>
                        <a:spcAft>
                          <a:spcPts val="0"/>
                        </a:spcAft>
                        <a:buNone/>
                      </a:pPr>
                      <a:r>
                        <a:rPr lang="en" sz="900" b="1" i="0" u="none" strike="noStrike" cap="none">
                          <a:solidFill>
                            <a:schemeClr val="lt1"/>
                          </a:solidFill>
                          <a:latin typeface="Calibri"/>
                          <a:ea typeface="Calibri"/>
                          <a:cs typeface="Calibri"/>
                          <a:sym typeface="Calibri"/>
                        </a:rPr>
                        <a:t>PIN Codes are integrated in PB Website.</a:t>
                      </a:r>
                      <a:endParaRPr sz="1100" b="1">
                        <a:solidFill>
                          <a:schemeClr val="lt1"/>
                        </a:solidFill>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tc rowSpan="2">
                  <a:txBody>
                    <a:bodyPr/>
                    <a:lstStyle/>
                    <a:p>
                      <a:pPr marL="0" marR="0" lvl="0" indent="0" algn="ctr" rtl="0">
                        <a:spcBef>
                          <a:spcPts val="0"/>
                        </a:spcBef>
                        <a:spcAft>
                          <a:spcPts val="0"/>
                        </a:spcAft>
                        <a:buNone/>
                      </a:pPr>
                      <a:r>
                        <a:rPr lang="en" sz="800" b="1" i="0" u="none" strike="noStrike" cap="none">
                          <a:solidFill>
                            <a:schemeClr val="lt1"/>
                          </a:solidFill>
                          <a:latin typeface="Calibri"/>
                          <a:ea typeface="Calibri"/>
                          <a:cs typeface="Calibri"/>
                          <a:sym typeface="Calibri"/>
                        </a:rPr>
                        <a:t>Minimum Education</a:t>
                      </a:r>
                      <a:endParaRPr sz="1100">
                        <a:solidFill>
                          <a:schemeClr val="lt1"/>
                        </a:solidFill>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tc gridSpan="2">
                  <a:txBody>
                    <a:bodyPr/>
                    <a:lstStyle/>
                    <a:p>
                      <a:pPr marL="0" marR="0" lvl="0" indent="0" algn="ctr" rtl="0">
                        <a:spcBef>
                          <a:spcPts val="0"/>
                        </a:spcBef>
                        <a:spcAft>
                          <a:spcPts val="0"/>
                        </a:spcAft>
                        <a:buNone/>
                      </a:pPr>
                      <a:r>
                        <a:rPr lang="en" sz="800" b="1" i="0" u="none" strike="noStrike" cap="none">
                          <a:solidFill>
                            <a:schemeClr val="lt1"/>
                          </a:solidFill>
                          <a:latin typeface="Calibri"/>
                          <a:ea typeface="Calibri"/>
                          <a:cs typeface="Calibri"/>
                          <a:sym typeface="Calibri"/>
                        </a:rPr>
                        <a:t>Minimum Annual Income -</a:t>
                      </a:r>
                      <a:br>
                        <a:rPr lang="en" sz="800" b="1" i="0" u="none" strike="noStrike" cap="none">
                          <a:solidFill>
                            <a:schemeClr val="lt1"/>
                          </a:solidFill>
                          <a:latin typeface="Calibri"/>
                          <a:ea typeface="Calibri"/>
                          <a:cs typeface="Calibri"/>
                          <a:sym typeface="Calibri"/>
                        </a:rPr>
                      </a:br>
                      <a:r>
                        <a:rPr lang="en" sz="800" b="1" i="0" u="none" strike="noStrike" cap="none">
                          <a:solidFill>
                            <a:schemeClr val="lt1"/>
                          </a:solidFill>
                          <a:latin typeface="Calibri"/>
                          <a:ea typeface="Calibri"/>
                          <a:cs typeface="Calibri"/>
                          <a:sym typeface="Calibri"/>
                        </a:rPr>
                        <a:t>SALARIED</a:t>
                      </a:r>
                      <a:endParaRPr sz="1100">
                        <a:solidFill>
                          <a:schemeClr val="lt1"/>
                        </a:solidFill>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tc hMerge="1">
                  <a:txBody>
                    <a:bodyPr/>
                    <a:lstStyle/>
                    <a:p>
                      <a:endParaRPr lang="en-US"/>
                    </a:p>
                  </a:txBody>
                  <a:tcPr/>
                </a:tc>
                <a:tc gridSpan="2">
                  <a:txBody>
                    <a:bodyPr/>
                    <a:lstStyle/>
                    <a:p>
                      <a:pPr marL="0" marR="0" lvl="0" indent="0" algn="ctr" rtl="0">
                        <a:spcBef>
                          <a:spcPts val="0"/>
                        </a:spcBef>
                        <a:spcAft>
                          <a:spcPts val="0"/>
                        </a:spcAft>
                        <a:buNone/>
                      </a:pPr>
                      <a:r>
                        <a:rPr lang="en" sz="800" b="1" i="0" u="none" strike="noStrike" cap="none">
                          <a:solidFill>
                            <a:schemeClr val="lt1"/>
                          </a:solidFill>
                          <a:latin typeface="Calibri"/>
                          <a:ea typeface="Calibri"/>
                          <a:cs typeface="Calibri"/>
                          <a:sym typeface="Calibri"/>
                        </a:rPr>
                        <a:t>Minimum Annual Income -</a:t>
                      </a:r>
                      <a:br>
                        <a:rPr lang="en" sz="800" b="1" i="0" u="none" strike="noStrike" cap="none">
                          <a:solidFill>
                            <a:schemeClr val="lt1"/>
                          </a:solidFill>
                          <a:latin typeface="Calibri"/>
                          <a:ea typeface="Calibri"/>
                          <a:cs typeface="Calibri"/>
                          <a:sym typeface="Calibri"/>
                        </a:rPr>
                      </a:br>
                      <a:r>
                        <a:rPr lang="en" sz="800" b="1" i="0" u="none" strike="noStrike" cap="none">
                          <a:solidFill>
                            <a:schemeClr val="lt1"/>
                          </a:solidFill>
                          <a:latin typeface="Calibri"/>
                          <a:ea typeface="Calibri"/>
                          <a:cs typeface="Calibri"/>
                          <a:sym typeface="Calibri"/>
                        </a:rPr>
                        <a:t>SELF EMPLOYED</a:t>
                      </a:r>
                      <a:endParaRPr sz="1100">
                        <a:solidFill>
                          <a:schemeClr val="lt1"/>
                        </a:solidFill>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tc hMerge="1">
                  <a:txBody>
                    <a:bodyPr/>
                    <a:lstStyle/>
                    <a:p>
                      <a:endParaRPr lang="en-US"/>
                    </a:p>
                  </a:txBody>
                  <a:tcPr/>
                </a:tc>
                <a:tc rowSpan="2">
                  <a:txBody>
                    <a:bodyPr/>
                    <a:lstStyle/>
                    <a:p>
                      <a:pPr marL="0" marR="0" lvl="0" indent="0" algn="ctr" rtl="0">
                        <a:spcBef>
                          <a:spcPts val="0"/>
                        </a:spcBef>
                        <a:spcAft>
                          <a:spcPts val="0"/>
                        </a:spcAft>
                        <a:buNone/>
                      </a:pPr>
                      <a:r>
                        <a:rPr lang="en" sz="800" b="1" i="0" u="none" strike="noStrike" cap="none">
                          <a:solidFill>
                            <a:schemeClr val="lt1"/>
                          </a:solidFill>
                          <a:latin typeface="Calibri"/>
                          <a:ea typeface="Calibri"/>
                          <a:cs typeface="Calibri"/>
                          <a:sym typeface="Calibri"/>
                        </a:rPr>
                        <a:t>Occupation Allowed</a:t>
                      </a:r>
                      <a:endParaRPr sz="1100">
                        <a:solidFill>
                          <a:schemeClr val="lt1"/>
                        </a:solidFill>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2468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900" b="1">
                          <a:solidFill>
                            <a:srgbClr val="FFFFFF"/>
                          </a:solidFill>
                          <a:latin typeface="Calibri"/>
                          <a:ea typeface="Calibri"/>
                          <a:cs typeface="Calibri"/>
                          <a:sym typeface="Calibri"/>
                        </a:rPr>
                        <a:t>Graduate &amp; Above</a:t>
                      </a:r>
                      <a:endParaRPr sz="900" b="1">
                        <a:solidFill>
                          <a:srgbClr val="FFFFFF"/>
                        </a:solidFill>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None/>
                      </a:pPr>
                      <a:r>
                        <a:rPr lang="en" sz="800" b="1">
                          <a:solidFill>
                            <a:schemeClr val="lt1"/>
                          </a:solidFill>
                          <a:latin typeface="Calibri"/>
                          <a:ea typeface="Calibri"/>
                          <a:cs typeface="Calibri"/>
                          <a:sym typeface="Calibri"/>
                        </a:rPr>
                        <a:t>Below Graduate</a:t>
                      </a:r>
                      <a:endParaRPr sz="800" b="1">
                        <a:solidFill>
                          <a:schemeClr val="lt1"/>
                        </a:solidFill>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None/>
                      </a:pPr>
                      <a:r>
                        <a:rPr lang="en" sz="800" b="1">
                          <a:solidFill>
                            <a:schemeClr val="lt1"/>
                          </a:solidFill>
                          <a:latin typeface="Calibri"/>
                          <a:ea typeface="Calibri"/>
                          <a:cs typeface="Calibri"/>
                          <a:sym typeface="Calibri"/>
                        </a:rPr>
                        <a:t>Graduate &amp; Above</a:t>
                      </a:r>
                      <a:endParaRPr sz="800" b="1">
                        <a:solidFill>
                          <a:schemeClr val="lt1"/>
                        </a:solidFill>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tc>
                  <a:txBody>
                    <a:bodyPr/>
                    <a:lstStyle/>
                    <a:p>
                      <a:pPr marL="0" marR="0" lvl="0" indent="0" algn="ctr" rtl="0">
                        <a:lnSpc>
                          <a:spcPct val="100000"/>
                        </a:lnSpc>
                        <a:spcBef>
                          <a:spcPts val="0"/>
                        </a:spcBef>
                        <a:spcAft>
                          <a:spcPts val="0"/>
                        </a:spcAft>
                        <a:buNone/>
                      </a:pPr>
                      <a:r>
                        <a:rPr lang="en" sz="800" b="1">
                          <a:solidFill>
                            <a:schemeClr val="lt1"/>
                          </a:solidFill>
                          <a:latin typeface="Calibri"/>
                          <a:ea typeface="Calibri"/>
                          <a:cs typeface="Calibri"/>
                          <a:sym typeface="Calibri"/>
                        </a:rPr>
                        <a:t>Below Graduate</a:t>
                      </a:r>
                      <a:endParaRPr sz="800" b="1">
                        <a:solidFill>
                          <a:schemeClr val="lt1"/>
                        </a:solidFill>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0000"/>
                    </a:solidFill>
                  </a:tcPr>
                </a:tc>
                <a:tc vMerge="1">
                  <a:txBody>
                    <a:bodyPr/>
                    <a:lstStyle/>
                    <a:p>
                      <a:endParaRPr lang="en-US"/>
                    </a:p>
                  </a:txBody>
                  <a:tcPr/>
                </a:tc>
                <a:extLst>
                  <a:ext uri="{0D108BD9-81ED-4DB2-BD59-A6C34878D82A}">
                    <a16:rowId xmlns:a16="http://schemas.microsoft.com/office/drawing/2014/main" val="10001"/>
                  </a:ext>
                </a:extLst>
              </a:tr>
              <a:tr h="1492250">
                <a:tc>
                  <a:txBody>
                    <a:bodyPr/>
                    <a:lstStyle/>
                    <a:p>
                      <a:pPr marL="0" marR="0" lvl="0" indent="0" algn="ctr" rtl="0">
                        <a:spcBef>
                          <a:spcPts val="0"/>
                        </a:spcBef>
                        <a:spcAft>
                          <a:spcPts val="0"/>
                        </a:spcAft>
                        <a:buNone/>
                      </a:pPr>
                      <a:r>
                        <a:rPr lang="en" sz="900" b="1" i="0" u="none" strike="noStrike" cap="none">
                          <a:solidFill>
                            <a:schemeClr val="lt1"/>
                          </a:solidFill>
                          <a:latin typeface="Calibri"/>
                          <a:ea typeface="Calibri"/>
                          <a:cs typeface="Calibri"/>
                          <a:sym typeface="Calibri"/>
                        </a:rPr>
                        <a:t>Top 150 cities</a:t>
                      </a:r>
                      <a:endParaRPr sz="1100">
                        <a:solidFill>
                          <a:schemeClr val="lt1"/>
                        </a:solidFill>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lnSpc>
                          <a:spcPct val="100000"/>
                        </a:lnSpc>
                        <a:spcBef>
                          <a:spcPts val="0"/>
                        </a:spcBef>
                        <a:spcAft>
                          <a:spcPts val="0"/>
                        </a:spcAft>
                        <a:buNone/>
                      </a:pPr>
                      <a:r>
                        <a:rPr lang="en" sz="900" b="1">
                          <a:latin typeface="Calibri"/>
                          <a:ea typeface="Calibri"/>
                          <a:cs typeface="Calibri"/>
                          <a:sym typeface="Calibri"/>
                        </a:rPr>
                        <a:t>Graduate</a:t>
                      </a: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b="1">
                        <a:latin typeface="Calibri"/>
                        <a:ea typeface="Calibri"/>
                        <a:cs typeface="Calibri"/>
                        <a:sym typeface="Calibri"/>
                      </a:endParaRPr>
                    </a:p>
                    <a:p>
                      <a:pPr marL="0" lvl="0" indent="0" algn="ctr" rtl="0">
                        <a:lnSpc>
                          <a:spcPct val="115000"/>
                        </a:lnSpc>
                        <a:spcBef>
                          <a:spcPts val="0"/>
                        </a:spcBef>
                        <a:spcAft>
                          <a:spcPts val="0"/>
                        </a:spcAft>
                        <a:buNone/>
                      </a:pPr>
                      <a:endParaRPr sz="900" b="1">
                        <a:latin typeface="Calibri"/>
                        <a:ea typeface="Calibri"/>
                        <a:cs typeface="Calibri"/>
                        <a:sym typeface="Calibri"/>
                      </a:endParaRPr>
                    </a:p>
                    <a:p>
                      <a:pPr marL="0" lvl="0" indent="0" algn="ctr" rtl="0">
                        <a:lnSpc>
                          <a:spcPct val="115000"/>
                        </a:lnSpc>
                        <a:spcBef>
                          <a:spcPts val="0"/>
                        </a:spcBef>
                        <a:spcAft>
                          <a:spcPts val="0"/>
                        </a:spcAft>
                        <a:buNone/>
                      </a:pPr>
                      <a:endParaRPr sz="900" b="1">
                        <a:latin typeface="Calibri"/>
                        <a:ea typeface="Calibri"/>
                        <a:cs typeface="Calibri"/>
                        <a:sym typeface="Calibri"/>
                      </a:endParaRPr>
                    </a:p>
                    <a:p>
                      <a:pPr marL="0" lvl="0" indent="0" algn="ctr" rtl="0">
                        <a:lnSpc>
                          <a:spcPct val="115000"/>
                        </a:lnSpc>
                        <a:spcBef>
                          <a:spcPts val="0"/>
                        </a:spcBef>
                        <a:spcAft>
                          <a:spcPts val="0"/>
                        </a:spcAft>
                        <a:buNone/>
                      </a:pPr>
                      <a:r>
                        <a:rPr lang="en" sz="900" b="1">
                          <a:latin typeface="Calibri"/>
                          <a:ea typeface="Calibri"/>
                          <a:cs typeface="Calibri"/>
                          <a:sym typeface="Calibri"/>
                        </a:rPr>
                        <a:t>SA = 50L: 3L to 4.99L</a:t>
                      </a:r>
                      <a:br>
                        <a:rPr lang="en" sz="900" b="1">
                          <a:latin typeface="Calibri"/>
                          <a:ea typeface="Calibri"/>
                          <a:cs typeface="Calibri"/>
                          <a:sym typeface="Calibri"/>
                        </a:rPr>
                      </a:br>
                      <a:r>
                        <a:rPr lang="en" sz="900" b="1">
                          <a:latin typeface="Calibri"/>
                          <a:ea typeface="Calibri"/>
                          <a:cs typeface="Calibri"/>
                          <a:sym typeface="Calibri"/>
                        </a:rPr>
                        <a:t> SA &lt;= 1CR: 5L to 9.99L</a:t>
                      </a:r>
                      <a:br>
                        <a:rPr lang="en" sz="900" b="1">
                          <a:latin typeface="Calibri"/>
                          <a:ea typeface="Calibri"/>
                          <a:cs typeface="Calibri"/>
                          <a:sym typeface="Calibri"/>
                        </a:rPr>
                      </a:br>
                      <a:r>
                        <a:rPr lang="en" sz="900" b="1">
                          <a:latin typeface="Calibri"/>
                          <a:ea typeface="Calibri"/>
                          <a:cs typeface="Calibri"/>
                          <a:sym typeface="Calibri"/>
                        </a:rPr>
                        <a:t> SA &gt; 1CR: 10L &amp; Above</a:t>
                      </a:r>
                      <a:br>
                        <a:rPr lang="en" sz="900" b="1">
                          <a:latin typeface="Calibri"/>
                          <a:ea typeface="Calibri"/>
                          <a:cs typeface="Calibri"/>
                          <a:sym typeface="Calibri"/>
                        </a:rPr>
                      </a:br>
                      <a:br>
                        <a:rPr lang="en" sz="900" b="1">
                          <a:latin typeface="Calibri"/>
                          <a:ea typeface="Calibri"/>
                          <a:cs typeface="Calibri"/>
                          <a:sym typeface="Calibri"/>
                        </a:rPr>
                      </a:br>
                      <a:endParaRPr sz="900" b="1">
                        <a:latin typeface="Calibri"/>
                        <a:ea typeface="Calibri"/>
                        <a:cs typeface="Calibri"/>
                        <a:sym typeface="Calibri"/>
                      </a:endParaRPr>
                    </a:p>
                    <a:p>
                      <a:pPr marL="0" marR="0" lvl="0" indent="0" algn="ctr" rtl="0">
                        <a:spcBef>
                          <a:spcPts val="0"/>
                        </a:spcBef>
                        <a:spcAft>
                          <a:spcPts val="0"/>
                        </a:spcAft>
                        <a:buNone/>
                      </a:pPr>
                      <a:br>
                        <a:rPr lang="en" sz="900" b="1">
                          <a:latin typeface="Calibri"/>
                          <a:ea typeface="Calibri"/>
                          <a:cs typeface="Calibri"/>
                          <a:sym typeface="Calibri"/>
                        </a:rPr>
                      </a:br>
                      <a:br>
                        <a:rPr lang="en" sz="900" b="1">
                          <a:latin typeface="Calibri"/>
                          <a:ea typeface="Calibri"/>
                          <a:cs typeface="Calibri"/>
                          <a:sym typeface="Calibri"/>
                        </a:rPr>
                      </a:b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900" b="1">
                          <a:latin typeface="Calibri"/>
                          <a:ea typeface="Calibri"/>
                          <a:cs typeface="Calibri"/>
                          <a:sym typeface="Calibri"/>
                        </a:rPr>
                        <a:t>12th Pass</a:t>
                      </a: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Min SA = 1CR</a:t>
                      </a: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AI: 5L</a:t>
                      </a:r>
                      <a:endParaRPr sz="900" b="1">
                        <a:latin typeface="Calibri"/>
                        <a:ea typeface="Calibri"/>
                        <a:cs typeface="Calibri"/>
                        <a:sym typeface="Calibri"/>
                      </a:endParaRPr>
                    </a:p>
                    <a:p>
                      <a:pPr marL="0" marR="0" lvl="0" indent="0" algn="ctr" rtl="0">
                        <a:lnSpc>
                          <a:spcPct val="115000"/>
                        </a:lnSpc>
                        <a:spcBef>
                          <a:spcPts val="0"/>
                        </a:spcBef>
                        <a:spcAft>
                          <a:spcPts val="0"/>
                        </a:spcAft>
                        <a:buNone/>
                      </a:pP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endParaRPr sz="900" b="1">
                        <a:latin typeface="Calibri"/>
                        <a:ea typeface="Calibri"/>
                        <a:cs typeface="Calibri"/>
                        <a:sym typeface="Calibri"/>
                      </a:endParaRPr>
                    </a:p>
                    <a:p>
                      <a:pPr marL="0" marR="0" lvl="0" indent="0" algn="ctr" rtl="0">
                        <a:lnSpc>
                          <a:spcPct val="115000"/>
                        </a:lnSpc>
                        <a:spcBef>
                          <a:spcPts val="0"/>
                        </a:spcBef>
                        <a:spcAft>
                          <a:spcPts val="0"/>
                        </a:spcAft>
                        <a:buNone/>
                      </a:pPr>
                      <a:endParaRPr sz="900" b="1">
                        <a:latin typeface="Calibri"/>
                        <a:ea typeface="Calibri"/>
                        <a:cs typeface="Calibri"/>
                        <a:sym typeface="Calibri"/>
                      </a:endParaRPr>
                    </a:p>
                    <a:p>
                      <a:pPr marL="0" marR="0" lvl="0" indent="0" algn="ctr" rtl="0">
                        <a:lnSpc>
                          <a:spcPct val="115000"/>
                        </a:lnSpc>
                        <a:spcBef>
                          <a:spcPts val="0"/>
                        </a:spcBef>
                        <a:spcAft>
                          <a:spcPts val="0"/>
                        </a:spcAft>
                        <a:buNone/>
                      </a:pPr>
                      <a:endParaRPr sz="900" b="1">
                        <a:latin typeface="Calibri"/>
                        <a:ea typeface="Calibri"/>
                        <a:cs typeface="Calibri"/>
                        <a:sym typeface="Calibri"/>
                      </a:endParaRPr>
                    </a:p>
                    <a:p>
                      <a:pPr marL="0" marR="0" lvl="0" indent="0" algn="ctr" rtl="0">
                        <a:lnSpc>
                          <a:spcPct val="115000"/>
                        </a:lnSpc>
                        <a:spcBef>
                          <a:spcPts val="0"/>
                        </a:spcBef>
                        <a:spcAft>
                          <a:spcPts val="0"/>
                        </a:spcAft>
                        <a:buNone/>
                      </a:pP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SA &lt;= 1CR: 5L to 9.99L</a:t>
                      </a:r>
                      <a:br>
                        <a:rPr lang="en" sz="900" b="1">
                          <a:latin typeface="Calibri"/>
                          <a:ea typeface="Calibri"/>
                          <a:cs typeface="Calibri"/>
                          <a:sym typeface="Calibri"/>
                        </a:rPr>
                      </a:br>
                      <a:r>
                        <a:rPr lang="en" sz="900" b="1">
                          <a:latin typeface="Calibri"/>
                          <a:ea typeface="Calibri"/>
                          <a:cs typeface="Calibri"/>
                          <a:sym typeface="Calibri"/>
                        </a:rPr>
                        <a:t> SA &gt; 1 CR: 10L &amp; Above</a:t>
                      </a:r>
                      <a:br>
                        <a:rPr lang="en" sz="900" b="1">
                          <a:latin typeface="Calibri"/>
                          <a:ea typeface="Calibri"/>
                          <a:cs typeface="Calibri"/>
                          <a:sym typeface="Calibri"/>
                        </a:rPr>
                      </a:br>
                      <a:br>
                        <a:rPr lang="en" sz="900" b="1">
                          <a:latin typeface="Calibri"/>
                          <a:ea typeface="Calibri"/>
                          <a:cs typeface="Calibri"/>
                          <a:sym typeface="Calibri"/>
                        </a:rPr>
                      </a:br>
                      <a:endParaRPr sz="900" b="1">
                        <a:latin typeface="Calibri"/>
                        <a:ea typeface="Calibri"/>
                        <a:cs typeface="Calibri"/>
                        <a:sym typeface="Calibri"/>
                      </a:endParaRPr>
                    </a:p>
                    <a:p>
                      <a:pPr marL="0" marR="0" lvl="0" indent="0" algn="ctr" rtl="0">
                        <a:lnSpc>
                          <a:spcPct val="115000"/>
                        </a:lnSpc>
                        <a:spcBef>
                          <a:spcPts val="0"/>
                        </a:spcBef>
                        <a:spcAft>
                          <a:spcPts val="0"/>
                        </a:spcAft>
                        <a:buNone/>
                      </a:pPr>
                      <a:br>
                        <a:rPr lang="en" sz="900" b="1">
                          <a:latin typeface="Calibri"/>
                          <a:ea typeface="Calibri"/>
                          <a:cs typeface="Calibri"/>
                          <a:sym typeface="Calibri"/>
                        </a:rPr>
                      </a:br>
                      <a:br>
                        <a:rPr lang="en" sz="900" b="1">
                          <a:latin typeface="Calibri"/>
                          <a:ea typeface="Calibri"/>
                          <a:cs typeface="Calibri"/>
                          <a:sym typeface="Calibri"/>
                        </a:rPr>
                      </a:b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900" b="1">
                          <a:latin typeface="Calibri"/>
                          <a:ea typeface="Calibri"/>
                          <a:cs typeface="Calibri"/>
                          <a:sym typeface="Calibri"/>
                        </a:rPr>
                        <a:t>12th Pass</a:t>
                      </a: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Min SA = 1CR</a:t>
                      </a: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AI: 5L</a:t>
                      </a:r>
                      <a:endParaRPr sz="900" b="1">
                        <a:latin typeface="Calibri"/>
                        <a:ea typeface="Calibri"/>
                        <a:cs typeface="Calibri"/>
                        <a:sym typeface="Calibri"/>
                      </a:endParaRPr>
                    </a:p>
                    <a:p>
                      <a:pPr marL="0" marR="0" lvl="0" indent="0" algn="ctr" rtl="0">
                        <a:lnSpc>
                          <a:spcPct val="115000"/>
                        </a:lnSpc>
                        <a:spcBef>
                          <a:spcPts val="0"/>
                        </a:spcBef>
                        <a:spcAft>
                          <a:spcPts val="0"/>
                        </a:spcAft>
                        <a:buNone/>
                      </a:pP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0000"/>
                          </a:solidFill>
                          <a:latin typeface="Calibri"/>
                          <a:ea typeface="Calibri"/>
                          <a:cs typeface="Calibri"/>
                          <a:sym typeface="Calibri"/>
                        </a:rPr>
                        <a:t>Salaried,</a:t>
                      </a:r>
                      <a:br>
                        <a:rPr lang="en" sz="900" b="1" i="0" u="none" strike="noStrike" cap="none">
                          <a:solidFill>
                            <a:srgbClr val="000000"/>
                          </a:solidFill>
                          <a:latin typeface="Calibri"/>
                          <a:ea typeface="Calibri"/>
                          <a:cs typeface="Calibri"/>
                          <a:sym typeface="Calibri"/>
                        </a:rPr>
                      </a:br>
                      <a:r>
                        <a:rPr lang="en" sz="900" b="1" i="0" u="none" strike="noStrike" cap="none">
                          <a:solidFill>
                            <a:srgbClr val="000000"/>
                          </a:solidFill>
                          <a:latin typeface="Calibri"/>
                          <a:ea typeface="Calibri"/>
                          <a:cs typeface="Calibri"/>
                          <a:sym typeface="Calibri"/>
                        </a:rPr>
                        <a:t>Self Employed, Professional</a:t>
                      </a:r>
                      <a:endParaRPr sz="1100"/>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39850">
                <a:tc>
                  <a:txBody>
                    <a:bodyPr/>
                    <a:lstStyle/>
                    <a:p>
                      <a:pPr marL="0" marR="0" lvl="0" indent="0" algn="ctr" rtl="0">
                        <a:spcBef>
                          <a:spcPts val="0"/>
                        </a:spcBef>
                        <a:spcAft>
                          <a:spcPts val="0"/>
                        </a:spcAft>
                        <a:buNone/>
                      </a:pPr>
                      <a:r>
                        <a:rPr lang="en" sz="900" b="1" i="0" u="none" strike="noStrike" cap="none">
                          <a:solidFill>
                            <a:schemeClr val="lt1"/>
                          </a:solidFill>
                          <a:latin typeface="Calibri"/>
                          <a:ea typeface="Calibri"/>
                          <a:cs typeface="Calibri"/>
                          <a:sym typeface="Calibri"/>
                        </a:rPr>
                        <a:t>Other location</a:t>
                      </a:r>
                      <a:br>
                        <a:rPr lang="en" sz="900" b="1" i="0" u="none" strike="noStrike" cap="none">
                          <a:solidFill>
                            <a:schemeClr val="lt1"/>
                          </a:solidFill>
                          <a:latin typeface="Calibri"/>
                          <a:ea typeface="Calibri"/>
                          <a:cs typeface="Calibri"/>
                          <a:sym typeface="Calibri"/>
                        </a:rPr>
                      </a:br>
                      <a:r>
                        <a:rPr lang="en" sz="900" b="1" i="0" u="none" strike="noStrike" cap="none">
                          <a:solidFill>
                            <a:schemeClr val="lt1"/>
                          </a:solidFill>
                          <a:latin typeface="Calibri"/>
                          <a:ea typeface="Calibri"/>
                          <a:cs typeface="Calibri"/>
                          <a:sym typeface="Calibri"/>
                        </a:rPr>
                        <a:t>apart from</a:t>
                      </a:r>
                      <a:br>
                        <a:rPr lang="en" sz="900" b="1" i="0" u="none" strike="noStrike" cap="none">
                          <a:solidFill>
                            <a:schemeClr val="lt1"/>
                          </a:solidFill>
                          <a:latin typeface="Calibri"/>
                          <a:ea typeface="Calibri"/>
                          <a:cs typeface="Calibri"/>
                          <a:sym typeface="Calibri"/>
                        </a:rPr>
                      </a:br>
                      <a:r>
                        <a:rPr lang="en" sz="900" b="1" i="0" u="none" strike="noStrike" cap="none">
                          <a:solidFill>
                            <a:schemeClr val="lt1"/>
                          </a:solidFill>
                          <a:latin typeface="Calibri"/>
                          <a:ea typeface="Calibri"/>
                          <a:cs typeface="Calibri"/>
                          <a:sym typeface="Calibri"/>
                        </a:rPr>
                        <a:t>Top 150 Cities</a:t>
                      </a:r>
                      <a:endParaRPr sz="1100">
                        <a:solidFill>
                          <a:schemeClr val="lt1"/>
                        </a:solidFill>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900" b="1">
                          <a:latin typeface="Calibri"/>
                          <a:ea typeface="Calibri"/>
                          <a:cs typeface="Calibri"/>
                          <a:sym typeface="Calibri"/>
                        </a:rPr>
                        <a:t>Graduate</a:t>
                      </a: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b="1">
                        <a:latin typeface="Calibri"/>
                        <a:ea typeface="Calibri"/>
                        <a:cs typeface="Calibri"/>
                        <a:sym typeface="Calibri"/>
                      </a:endParaRPr>
                    </a:p>
                    <a:p>
                      <a:pPr marL="0" lvl="0" indent="0" algn="ctr" rtl="0">
                        <a:lnSpc>
                          <a:spcPct val="115000"/>
                        </a:lnSpc>
                        <a:spcBef>
                          <a:spcPts val="0"/>
                        </a:spcBef>
                        <a:spcAft>
                          <a:spcPts val="0"/>
                        </a:spcAft>
                        <a:buNone/>
                      </a:pPr>
                      <a:endParaRPr sz="900" b="1">
                        <a:latin typeface="Calibri"/>
                        <a:ea typeface="Calibri"/>
                        <a:cs typeface="Calibri"/>
                        <a:sym typeface="Calibri"/>
                      </a:endParaRPr>
                    </a:p>
                    <a:p>
                      <a:pPr marL="0" lvl="0" indent="0" algn="ctr" rtl="0">
                        <a:lnSpc>
                          <a:spcPct val="115000"/>
                        </a:lnSpc>
                        <a:spcBef>
                          <a:spcPts val="0"/>
                        </a:spcBef>
                        <a:spcAft>
                          <a:spcPts val="0"/>
                        </a:spcAft>
                        <a:buNone/>
                      </a:pPr>
                      <a:r>
                        <a:rPr lang="en" sz="900" b="1">
                          <a:latin typeface="Calibri"/>
                          <a:ea typeface="Calibri"/>
                          <a:cs typeface="Calibri"/>
                          <a:sym typeface="Calibri"/>
                        </a:rPr>
                        <a:t>SA &lt;= 1CR: 5L to 9.99L</a:t>
                      </a:r>
                      <a:br>
                        <a:rPr lang="en" sz="900" b="1">
                          <a:latin typeface="Calibri"/>
                          <a:ea typeface="Calibri"/>
                          <a:cs typeface="Calibri"/>
                          <a:sym typeface="Calibri"/>
                        </a:rPr>
                      </a:br>
                      <a:r>
                        <a:rPr lang="en" sz="900" b="1">
                          <a:latin typeface="Calibri"/>
                          <a:ea typeface="Calibri"/>
                          <a:cs typeface="Calibri"/>
                          <a:sym typeface="Calibri"/>
                        </a:rPr>
                        <a:t> SA &gt; 1CR: 10L &amp; Above</a:t>
                      </a:r>
                      <a:br>
                        <a:rPr lang="en" sz="900" b="1">
                          <a:latin typeface="Calibri"/>
                          <a:ea typeface="Calibri"/>
                          <a:cs typeface="Calibri"/>
                          <a:sym typeface="Calibri"/>
                        </a:rPr>
                      </a:br>
                      <a:br>
                        <a:rPr lang="en" sz="900" b="1">
                          <a:latin typeface="Calibri"/>
                          <a:ea typeface="Calibri"/>
                          <a:cs typeface="Calibri"/>
                          <a:sym typeface="Calibri"/>
                        </a:rPr>
                      </a:br>
                      <a:endParaRPr sz="900" b="1">
                        <a:latin typeface="Calibri"/>
                        <a:ea typeface="Calibri"/>
                        <a:cs typeface="Calibri"/>
                        <a:sym typeface="Calibri"/>
                      </a:endParaRPr>
                    </a:p>
                    <a:p>
                      <a:pPr marL="0" marR="0" lvl="0" indent="0" algn="ctr" rtl="0">
                        <a:spcBef>
                          <a:spcPts val="0"/>
                        </a:spcBef>
                        <a:spcAft>
                          <a:spcPts val="0"/>
                        </a:spcAft>
                        <a:buNone/>
                      </a:pPr>
                      <a:br>
                        <a:rPr lang="en" sz="900" b="1">
                          <a:latin typeface="Calibri"/>
                          <a:ea typeface="Calibri"/>
                          <a:cs typeface="Calibri"/>
                          <a:sym typeface="Calibri"/>
                        </a:rPr>
                      </a:b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900" b="1">
                          <a:latin typeface="Calibri"/>
                          <a:ea typeface="Calibri"/>
                          <a:cs typeface="Calibri"/>
                          <a:sym typeface="Calibri"/>
                        </a:rPr>
                        <a:t>12th Pass</a:t>
                      </a: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Min SA = 1CR</a:t>
                      </a: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AI: 5L</a:t>
                      </a:r>
                      <a:endParaRPr sz="900" b="1">
                        <a:latin typeface="Calibri"/>
                        <a:ea typeface="Calibri"/>
                        <a:cs typeface="Calibri"/>
                        <a:sym typeface="Calibri"/>
                      </a:endParaRPr>
                    </a:p>
                    <a:p>
                      <a:pPr marL="0" marR="0" lvl="0" indent="0" algn="ctr" rtl="0">
                        <a:lnSpc>
                          <a:spcPct val="115000"/>
                        </a:lnSpc>
                        <a:spcBef>
                          <a:spcPts val="0"/>
                        </a:spcBef>
                        <a:spcAft>
                          <a:spcPts val="0"/>
                        </a:spcAft>
                        <a:buNone/>
                      </a:pP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endParaRPr sz="900" b="1">
                        <a:latin typeface="Calibri"/>
                        <a:ea typeface="Calibri"/>
                        <a:cs typeface="Calibri"/>
                        <a:sym typeface="Calibri"/>
                      </a:endParaRPr>
                    </a:p>
                    <a:p>
                      <a:pPr marL="0" marR="0" lvl="0" indent="0" algn="ctr" rtl="0">
                        <a:lnSpc>
                          <a:spcPct val="115000"/>
                        </a:lnSpc>
                        <a:spcBef>
                          <a:spcPts val="0"/>
                        </a:spcBef>
                        <a:spcAft>
                          <a:spcPts val="0"/>
                        </a:spcAft>
                        <a:buNone/>
                      </a:pP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SA &lt;= 1CR: 8L</a:t>
                      </a:r>
                      <a:br>
                        <a:rPr lang="en" sz="900" b="1">
                          <a:latin typeface="Calibri"/>
                          <a:ea typeface="Calibri"/>
                          <a:cs typeface="Calibri"/>
                          <a:sym typeface="Calibri"/>
                        </a:rPr>
                      </a:br>
                      <a:r>
                        <a:rPr lang="en" sz="900" b="1">
                          <a:latin typeface="Calibri"/>
                          <a:ea typeface="Calibri"/>
                          <a:cs typeface="Calibri"/>
                          <a:sym typeface="Calibri"/>
                        </a:rPr>
                        <a:t> SA &gt; 1CR: Not available</a:t>
                      </a:r>
                      <a:br>
                        <a:rPr lang="en" sz="900" b="1">
                          <a:latin typeface="Calibri"/>
                          <a:ea typeface="Calibri"/>
                          <a:cs typeface="Calibri"/>
                          <a:sym typeface="Calibri"/>
                        </a:rPr>
                      </a:br>
                      <a:br>
                        <a:rPr lang="en" sz="900" b="1">
                          <a:latin typeface="Calibri"/>
                          <a:ea typeface="Calibri"/>
                          <a:cs typeface="Calibri"/>
                          <a:sym typeface="Calibri"/>
                        </a:rPr>
                      </a:br>
                      <a:endParaRPr sz="900" b="1">
                        <a:latin typeface="Calibri"/>
                        <a:ea typeface="Calibri"/>
                        <a:cs typeface="Calibri"/>
                        <a:sym typeface="Calibri"/>
                      </a:endParaRPr>
                    </a:p>
                    <a:p>
                      <a:pPr marL="0" marR="0" lvl="0" indent="0" algn="ctr" rtl="0">
                        <a:lnSpc>
                          <a:spcPct val="115000"/>
                        </a:lnSpc>
                        <a:spcBef>
                          <a:spcPts val="0"/>
                        </a:spcBef>
                        <a:spcAft>
                          <a:spcPts val="0"/>
                        </a:spcAft>
                        <a:buNone/>
                      </a:pPr>
                      <a:br>
                        <a:rPr lang="en" sz="900" b="1">
                          <a:latin typeface="Calibri"/>
                          <a:ea typeface="Calibri"/>
                          <a:cs typeface="Calibri"/>
                          <a:sym typeface="Calibri"/>
                        </a:rPr>
                      </a:br>
                      <a:br>
                        <a:rPr lang="en" sz="900" b="1">
                          <a:latin typeface="Calibri"/>
                          <a:ea typeface="Calibri"/>
                          <a:cs typeface="Calibri"/>
                          <a:sym typeface="Calibri"/>
                        </a:rPr>
                      </a:b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900" b="1">
                          <a:latin typeface="Calibri"/>
                          <a:ea typeface="Calibri"/>
                          <a:cs typeface="Calibri"/>
                          <a:sym typeface="Calibri"/>
                        </a:rPr>
                        <a:t>12th Pass</a:t>
                      </a: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Fix SA = 1CR</a:t>
                      </a:r>
                      <a:endParaRPr sz="900" b="1">
                        <a:latin typeface="Calibri"/>
                        <a:ea typeface="Calibri"/>
                        <a:cs typeface="Calibri"/>
                        <a:sym typeface="Calibri"/>
                      </a:endParaRPr>
                    </a:p>
                    <a:p>
                      <a:pPr marL="0" marR="0" lvl="0" indent="0" algn="ctr" rtl="0">
                        <a:lnSpc>
                          <a:spcPct val="115000"/>
                        </a:lnSpc>
                        <a:spcBef>
                          <a:spcPts val="0"/>
                        </a:spcBef>
                        <a:spcAft>
                          <a:spcPts val="0"/>
                        </a:spcAft>
                        <a:buNone/>
                      </a:pPr>
                      <a:r>
                        <a:rPr lang="en" sz="900" b="1">
                          <a:latin typeface="Calibri"/>
                          <a:ea typeface="Calibri"/>
                          <a:cs typeface="Calibri"/>
                          <a:sym typeface="Calibri"/>
                        </a:rPr>
                        <a:t>AI: 5L</a:t>
                      </a:r>
                      <a:endParaRPr sz="900" b="1">
                        <a:latin typeface="Calibri"/>
                        <a:ea typeface="Calibri"/>
                        <a:cs typeface="Calibri"/>
                        <a:sym typeface="Calibri"/>
                      </a:endParaRPr>
                    </a:p>
                    <a:p>
                      <a:pPr marL="0" marR="0" lvl="0" indent="0" algn="ctr" rtl="0">
                        <a:lnSpc>
                          <a:spcPct val="115000"/>
                        </a:lnSpc>
                        <a:spcBef>
                          <a:spcPts val="0"/>
                        </a:spcBef>
                        <a:spcAft>
                          <a:spcPts val="0"/>
                        </a:spcAft>
                        <a:buNone/>
                      </a:pPr>
                      <a:endParaRPr sz="900" b="1">
                        <a:latin typeface="Calibri"/>
                        <a:ea typeface="Calibri"/>
                        <a:cs typeface="Calibri"/>
                        <a:sym typeface="Calibri"/>
                      </a:endParaRPr>
                    </a:p>
                    <a:p>
                      <a:pPr marL="0" marR="0" lvl="0" indent="0" algn="ctr" rtl="0">
                        <a:lnSpc>
                          <a:spcPct val="115000"/>
                        </a:lnSpc>
                        <a:spcBef>
                          <a:spcPts val="0"/>
                        </a:spcBef>
                        <a:spcAft>
                          <a:spcPts val="0"/>
                        </a:spcAft>
                        <a:buNone/>
                      </a:pP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latin typeface="Calibri"/>
                          <a:ea typeface="Calibri"/>
                          <a:cs typeface="Calibri"/>
                          <a:sym typeface="Calibri"/>
                        </a:rPr>
                        <a:t>Salaried,</a:t>
                      </a:r>
                      <a:br>
                        <a:rPr lang="en" sz="900" b="1">
                          <a:latin typeface="Calibri"/>
                          <a:ea typeface="Calibri"/>
                          <a:cs typeface="Calibri"/>
                          <a:sym typeface="Calibri"/>
                        </a:rPr>
                      </a:br>
                      <a:r>
                        <a:rPr lang="en" sz="900" b="1">
                          <a:latin typeface="Calibri"/>
                          <a:ea typeface="Calibri"/>
                          <a:cs typeface="Calibri"/>
                          <a:sym typeface="Calibri"/>
                        </a:rPr>
                        <a:t>Self Employed, Professional</a:t>
                      </a:r>
                      <a:endParaRPr sz="900" b="1">
                        <a:latin typeface="Calibri"/>
                        <a:ea typeface="Calibri"/>
                        <a:cs typeface="Calibri"/>
                        <a:sym typeface="Calibri"/>
                      </a:endParaRPr>
                    </a:p>
                  </a:txBody>
                  <a:tcPr marL="9350" marR="9350" marT="70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46" name="Google Shape;146;p20"/>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147" name="Google Shape;147;p20"/>
          <p:cNvPicPr preferRelativeResize="0"/>
          <p:nvPr/>
        </p:nvPicPr>
        <p:blipFill rotWithShape="1">
          <a:blip r:embed="rId5">
            <a:alphaModFix/>
          </a:blip>
          <a:srcRect/>
          <a:stretch/>
        </p:blipFill>
        <p:spPr>
          <a:xfrm>
            <a:off x="7904352" y="312963"/>
            <a:ext cx="1230875" cy="135713"/>
          </a:xfrm>
          <a:prstGeom prst="rect">
            <a:avLst/>
          </a:prstGeom>
          <a:noFill/>
          <a:ln>
            <a:noFill/>
          </a:ln>
        </p:spPr>
      </p:pic>
      <p:sp>
        <p:nvSpPr>
          <p:cNvPr id="148" name="Google Shape;148;p20"/>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56" name="Google Shape;156;p21"/>
          <p:cNvSpPr txBox="1"/>
          <p:nvPr/>
        </p:nvSpPr>
        <p:spPr>
          <a:xfrm>
            <a:off x="199416" y="243790"/>
            <a:ext cx="69363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500" b="1">
                <a:solidFill>
                  <a:schemeClr val="dk1"/>
                </a:solidFill>
                <a:latin typeface="Calibri"/>
                <a:ea typeface="Calibri"/>
                <a:cs typeface="Calibri"/>
                <a:sym typeface="Calibri"/>
              </a:rPr>
              <a:t>SA Payout to Nominee</a:t>
            </a:r>
            <a:endParaRPr sz="2500" b="1">
              <a:solidFill>
                <a:schemeClr val="dk1"/>
              </a:solidFill>
              <a:latin typeface="Calibri"/>
              <a:ea typeface="Calibri"/>
              <a:cs typeface="Calibri"/>
              <a:sym typeface="Calibri"/>
            </a:endParaRPr>
          </a:p>
        </p:txBody>
      </p:sp>
      <p:pic>
        <p:nvPicPr>
          <p:cNvPr id="157" name="Google Shape;157;p21"/>
          <p:cNvPicPr preferRelativeResize="0"/>
          <p:nvPr/>
        </p:nvPicPr>
        <p:blipFill rotWithShape="1">
          <a:blip r:embed="rId3">
            <a:alphaModFix/>
          </a:blip>
          <a:srcRect/>
          <a:stretch/>
        </p:blipFill>
        <p:spPr>
          <a:xfrm>
            <a:off x="849464" y="4875136"/>
            <a:ext cx="5821047" cy="256351"/>
          </a:xfrm>
          <a:prstGeom prst="rect">
            <a:avLst/>
          </a:prstGeom>
          <a:noFill/>
          <a:ln>
            <a:noFill/>
          </a:ln>
        </p:spPr>
      </p:pic>
      <p:pic>
        <p:nvPicPr>
          <p:cNvPr id="158" name="Google Shape;158;p21"/>
          <p:cNvPicPr preferRelativeResize="0"/>
          <p:nvPr/>
        </p:nvPicPr>
        <p:blipFill rotWithShape="1">
          <a:blip r:embed="rId4">
            <a:alphaModFix/>
          </a:blip>
          <a:srcRect/>
          <a:stretch/>
        </p:blipFill>
        <p:spPr>
          <a:xfrm>
            <a:off x="7895575" y="59175"/>
            <a:ext cx="1248425" cy="253800"/>
          </a:xfrm>
          <a:prstGeom prst="rect">
            <a:avLst/>
          </a:prstGeom>
          <a:noFill/>
          <a:ln>
            <a:noFill/>
          </a:ln>
        </p:spPr>
      </p:pic>
      <p:pic>
        <p:nvPicPr>
          <p:cNvPr id="159" name="Google Shape;159;p21"/>
          <p:cNvPicPr preferRelativeResize="0"/>
          <p:nvPr/>
        </p:nvPicPr>
        <p:blipFill>
          <a:blip r:embed="rId5">
            <a:alphaModFix/>
          </a:blip>
          <a:stretch>
            <a:fillRect/>
          </a:stretch>
        </p:blipFill>
        <p:spPr>
          <a:xfrm>
            <a:off x="2223725" y="891074"/>
            <a:ext cx="3841525" cy="3361350"/>
          </a:xfrm>
          <a:prstGeom prst="rect">
            <a:avLst/>
          </a:prstGeom>
          <a:noFill/>
          <a:ln>
            <a:noFill/>
          </a:ln>
        </p:spPr>
      </p:pic>
      <p:pic>
        <p:nvPicPr>
          <p:cNvPr id="160" name="Google Shape;160;p21"/>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161" name="Google Shape;161;p21"/>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69" name="Google Shape;169;p22"/>
          <p:cNvSpPr txBox="1"/>
          <p:nvPr/>
        </p:nvSpPr>
        <p:spPr>
          <a:xfrm>
            <a:off x="113069" y="144140"/>
            <a:ext cx="53829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300" b="1">
                <a:solidFill>
                  <a:schemeClr val="dk1"/>
                </a:solidFill>
                <a:latin typeface="Calibri"/>
                <a:ea typeface="Calibri"/>
                <a:cs typeface="Calibri"/>
                <a:sym typeface="Calibri"/>
              </a:rPr>
              <a:t>SA Payout to Nominee</a:t>
            </a:r>
            <a:endParaRPr sz="2300" b="1">
              <a:solidFill>
                <a:schemeClr val="dk1"/>
              </a:solidFill>
              <a:latin typeface="Calibri"/>
              <a:ea typeface="Calibri"/>
              <a:cs typeface="Calibri"/>
              <a:sym typeface="Calibri"/>
            </a:endParaRPr>
          </a:p>
        </p:txBody>
      </p:sp>
      <p:graphicFrame>
        <p:nvGraphicFramePr>
          <p:cNvPr id="170" name="Google Shape;170;p22"/>
          <p:cNvGraphicFramePr/>
          <p:nvPr/>
        </p:nvGraphicFramePr>
        <p:xfrm>
          <a:off x="113072" y="606804"/>
          <a:ext cx="3000000" cy="3000000"/>
        </p:xfrm>
        <a:graphic>
          <a:graphicData uri="http://schemas.openxmlformats.org/drawingml/2006/table">
            <a:tbl>
              <a:tblPr>
                <a:noFill/>
                <a:tableStyleId>{BA736F04-8AA7-4D66-B9AA-7FD53C74AF7B}</a:tableStyleId>
              </a:tblPr>
              <a:tblGrid>
                <a:gridCol w="601400">
                  <a:extLst>
                    <a:ext uri="{9D8B030D-6E8A-4147-A177-3AD203B41FA5}">
                      <a16:colId xmlns:a16="http://schemas.microsoft.com/office/drawing/2014/main" val="20000"/>
                    </a:ext>
                  </a:extLst>
                </a:gridCol>
                <a:gridCol w="2790700">
                  <a:extLst>
                    <a:ext uri="{9D8B030D-6E8A-4147-A177-3AD203B41FA5}">
                      <a16:colId xmlns:a16="http://schemas.microsoft.com/office/drawing/2014/main" val="20001"/>
                    </a:ext>
                  </a:extLst>
                </a:gridCol>
                <a:gridCol w="5562625">
                  <a:extLst>
                    <a:ext uri="{9D8B030D-6E8A-4147-A177-3AD203B41FA5}">
                      <a16:colId xmlns:a16="http://schemas.microsoft.com/office/drawing/2014/main" val="20002"/>
                    </a:ext>
                  </a:extLst>
                </a:gridCol>
              </a:tblGrid>
              <a:tr h="302950">
                <a:tc>
                  <a:txBody>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S no</a:t>
                      </a:r>
                      <a:endParaRPr sz="1100">
                        <a:solidFill>
                          <a:srgbClr val="FFFFFF"/>
                        </a:solidFill>
                      </a:endParaRPr>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SA/Death Benefit Variants</a:t>
                      </a:r>
                      <a:endParaRPr sz="1100">
                        <a:solidFill>
                          <a:srgbClr val="FFFFFF"/>
                        </a:solidFill>
                      </a:endParaRPr>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SA/Death Benefit Details</a:t>
                      </a:r>
                      <a:endParaRPr sz="1100">
                        <a:solidFill>
                          <a:srgbClr val="FFFFFF"/>
                        </a:solidFill>
                      </a:endParaRPr>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extLst>
                  <a:ext uri="{0D108BD9-81ED-4DB2-BD59-A6C34878D82A}">
                    <a16:rowId xmlns:a16="http://schemas.microsoft.com/office/drawing/2014/main" val="10000"/>
                  </a:ext>
                </a:extLst>
              </a:tr>
              <a:tr h="209600">
                <a:tc>
                  <a:txBody>
                    <a:bodyPr/>
                    <a:lstStyle/>
                    <a:p>
                      <a:pPr marL="0" marR="0" lvl="0" indent="0" algn="ctr" rtl="0">
                        <a:spcBef>
                          <a:spcPts val="0"/>
                        </a:spcBef>
                        <a:spcAft>
                          <a:spcPts val="0"/>
                        </a:spcAft>
                        <a:buNone/>
                      </a:pPr>
                      <a:r>
                        <a:rPr lang="en" sz="1400" b="0" i="0" u="none" strike="noStrike" cap="none">
                          <a:solidFill>
                            <a:srgbClr val="000000"/>
                          </a:solidFill>
                          <a:latin typeface="Calibri"/>
                          <a:ea typeface="Calibri"/>
                          <a:cs typeface="Calibri"/>
                          <a:sym typeface="Calibri"/>
                        </a:rPr>
                        <a:t>1</a:t>
                      </a:r>
                      <a:endParaRPr sz="1100"/>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Lumpsum</a:t>
                      </a:r>
                      <a:endParaRPr sz="1400" b="1" i="0" u="none" strike="noStrike" cap="none">
                        <a:solidFill>
                          <a:srgbClr val="000000"/>
                        </a:solidFill>
                        <a:latin typeface="Calibri"/>
                        <a:ea typeface="Calibri"/>
                        <a:cs typeface="Calibri"/>
                        <a:sym typeface="Calibri"/>
                      </a:endParaRPr>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400" b="0" i="0" u="none" strike="noStrike" cap="none">
                          <a:solidFill>
                            <a:srgbClr val="000000"/>
                          </a:solidFill>
                          <a:latin typeface="Calibri"/>
                          <a:ea typeface="Calibri"/>
                          <a:cs typeface="Calibri"/>
                          <a:sym typeface="Calibri"/>
                        </a:rPr>
                        <a:t>100% of Base SA</a:t>
                      </a:r>
                      <a:endParaRPr sz="1100"/>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1850">
                <a:tc>
                  <a:txBody>
                    <a:bodyPr/>
                    <a:lstStyle/>
                    <a:p>
                      <a:pPr marL="0" marR="0" lvl="0" indent="0" algn="ctr" rtl="0">
                        <a:spcBef>
                          <a:spcPts val="0"/>
                        </a:spcBef>
                        <a:spcAft>
                          <a:spcPts val="0"/>
                        </a:spcAft>
                        <a:buNone/>
                      </a:pPr>
                      <a:r>
                        <a:rPr lang="en" sz="1400" b="0" i="0" u="none" strike="noStrike" cap="none">
                          <a:solidFill>
                            <a:srgbClr val="000000"/>
                          </a:solidFill>
                          <a:latin typeface="Calibri"/>
                          <a:ea typeface="Calibri"/>
                          <a:cs typeface="Calibri"/>
                          <a:sym typeface="Calibri"/>
                        </a:rPr>
                        <a:t>2</a:t>
                      </a:r>
                      <a:endParaRPr sz="1100"/>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Income</a:t>
                      </a:r>
                      <a:endParaRPr sz="1100" b="1"/>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400" b="0" i="0" u="none" strike="noStrike" cap="none">
                          <a:solidFill>
                            <a:srgbClr val="000000"/>
                          </a:solidFill>
                          <a:latin typeface="Calibri"/>
                          <a:ea typeface="Calibri"/>
                          <a:cs typeface="Calibri"/>
                          <a:sym typeface="Calibri"/>
                        </a:rPr>
                        <a:t>100% Base SA divided by 120 (10 Years * 12 Months) &amp; will be  given as monthly income for 10/20/30 years.</a:t>
                      </a:r>
                      <a:endParaRPr sz="1100"/>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45175">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3</a:t>
                      </a:r>
                      <a:endParaRPr sz="1100" b="1"/>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Increasing Income</a:t>
                      </a:r>
                      <a:endParaRPr sz="1100" b="1"/>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400" b="0" i="0" u="none" strike="noStrike" cap="none">
                          <a:solidFill>
                            <a:srgbClr val="000000"/>
                          </a:solidFill>
                          <a:latin typeface="Calibri"/>
                          <a:ea typeface="Calibri"/>
                          <a:cs typeface="Calibri"/>
                          <a:sym typeface="Calibri"/>
                        </a:rPr>
                        <a:t>100% SA divided by 120 (10 Years * 12 Months) &amp; will be  given as monthly income for 1 year.</a:t>
                      </a:r>
                      <a:br>
                        <a:rPr lang="en" sz="1400" b="0" i="0" u="none" strike="noStrike" cap="none">
                          <a:solidFill>
                            <a:srgbClr val="000000"/>
                          </a:solidFill>
                          <a:latin typeface="Calibri"/>
                          <a:ea typeface="Calibri"/>
                          <a:cs typeface="Calibri"/>
                          <a:sym typeface="Calibri"/>
                        </a:rPr>
                      </a:br>
                      <a:br>
                        <a:rPr lang="en" sz="1400" b="0" i="0" u="none" strike="noStrike" cap="none">
                          <a:solidFill>
                            <a:srgbClr val="000000"/>
                          </a:solidFill>
                          <a:latin typeface="Calibri"/>
                          <a:ea typeface="Calibri"/>
                          <a:cs typeface="Calibri"/>
                          <a:sym typeface="Calibri"/>
                        </a:rPr>
                      </a:br>
                      <a:r>
                        <a:rPr lang="en" sz="1400" b="0" i="0" u="none" strike="noStrike" cap="none">
                          <a:solidFill>
                            <a:srgbClr val="000000"/>
                          </a:solidFill>
                          <a:latin typeface="Calibri"/>
                          <a:ea typeface="Calibri"/>
                          <a:cs typeface="Calibri"/>
                          <a:sym typeface="Calibri"/>
                        </a:rPr>
                        <a:t>From 2nd year onwards, monthly income will increase by 10% simple interest every year for remaining 9 years.    </a:t>
                      </a:r>
                      <a:br>
                        <a:rPr lang="en" sz="1400" b="0" i="0" u="none" strike="noStrike" cap="none">
                          <a:solidFill>
                            <a:srgbClr val="000000"/>
                          </a:solidFill>
                          <a:latin typeface="Calibri"/>
                          <a:ea typeface="Calibri"/>
                          <a:cs typeface="Calibri"/>
                          <a:sym typeface="Calibri"/>
                        </a:rPr>
                      </a:br>
                      <a:br>
                        <a:rPr lang="en" sz="1400" b="0" i="0" u="none" strike="noStrike" cap="none">
                          <a:solidFill>
                            <a:srgbClr val="000000"/>
                          </a:solidFill>
                          <a:latin typeface="Calibri"/>
                          <a:ea typeface="Calibri"/>
                          <a:cs typeface="Calibri"/>
                          <a:sym typeface="Calibri"/>
                        </a:rPr>
                      </a:br>
                      <a:r>
                        <a:rPr lang="en" sz="1400" b="0" i="0" u="none" strike="noStrike" cap="none">
                          <a:solidFill>
                            <a:srgbClr val="000000"/>
                          </a:solidFill>
                          <a:latin typeface="Calibri"/>
                          <a:ea typeface="Calibri"/>
                          <a:cs typeface="Calibri"/>
                          <a:sym typeface="Calibri"/>
                        </a:rPr>
                        <a:t>Note: Total Payout Eligibility (HLV) will be checked at the time of policy issuance.</a:t>
                      </a:r>
                      <a:endParaRPr sz="1100"/>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49625">
                <a:tc>
                  <a:txBody>
                    <a:bodyPr/>
                    <a:lstStyle/>
                    <a:p>
                      <a:pPr marL="0" marR="0" lvl="0" indent="0" algn="ctr" rtl="0">
                        <a:spcBef>
                          <a:spcPts val="0"/>
                        </a:spcBef>
                        <a:spcAft>
                          <a:spcPts val="0"/>
                        </a:spcAft>
                        <a:buNone/>
                      </a:pPr>
                      <a:r>
                        <a:rPr lang="en" sz="1400" b="0" i="0" u="none" strike="noStrike" cap="none">
                          <a:solidFill>
                            <a:srgbClr val="000000"/>
                          </a:solidFill>
                          <a:latin typeface="Calibri"/>
                          <a:ea typeface="Calibri"/>
                          <a:cs typeface="Calibri"/>
                          <a:sym typeface="Calibri"/>
                        </a:rPr>
                        <a:t>4</a:t>
                      </a:r>
                      <a:endParaRPr sz="1100"/>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Lumpsum + Income</a:t>
                      </a:r>
                      <a:endParaRPr sz="1100" b="1"/>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 sz="1400" b="0" i="0" u="none" strike="noStrike" cap="none">
                          <a:solidFill>
                            <a:srgbClr val="000000"/>
                          </a:solidFill>
                          <a:latin typeface="Calibri"/>
                          <a:ea typeface="Calibri"/>
                          <a:cs typeface="Calibri"/>
                          <a:sym typeface="Calibri"/>
                        </a:rPr>
                        <a:t>5% to 95% of SA (chosen at inception) will be given on demise as lumpsum and the remaining SA will be given as monthly income every month for 10/20/30 years. </a:t>
                      </a:r>
                      <a:endParaRPr sz="1100"/>
                    </a:p>
                    <a:p>
                      <a:pPr marL="0" marR="0" lvl="0" indent="0" algn="l"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9525" marR="9525" marT="71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71" name="Google Shape;171;p22"/>
          <p:cNvPicPr preferRelativeResize="0"/>
          <p:nvPr/>
        </p:nvPicPr>
        <p:blipFill rotWithShape="1">
          <a:blip r:embed="rId3">
            <a:alphaModFix/>
          </a:blip>
          <a:srcRect/>
          <a:stretch/>
        </p:blipFill>
        <p:spPr>
          <a:xfrm>
            <a:off x="7971766" y="4303768"/>
            <a:ext cx="915906" cy="711818"/>
          </a:xfrm>
          <a:prstGeom prst="rect">
            <a:avLst/>
          </a:prstGeom>
          <a:noFill/>
          <a:ln>
            <a:noFill/>
          </a:ln>
        </p:spPr>
      </p:pic>
      <p:pic>
        <p:nvPicPr>
          <p:cNvPr id="172" name="Google Shape;172;p22"/>
          <p:cNvPicPr preferRelativeResize="0"/>
          <p:nvPr/>
        </p:nvPicPr>
        <p:blipFill rotWithShape="1">
          <a:blip r:embed="rId4">
            <a:alphaModFix/>
          </a:blip>
          <a:srcRect/>
          <a:stretch/>
        </p:blipFill>
        <p:spPr>
          <a:xfrm>
            <a:off x="849464" y="4875136"/>
            <a:ext cx="5821047" cy="256351"/>
          </a:xfrm>
          <a:prstGeom prst="rect">
            <a:avLst/>
          </a:prstGeom>
          <a:noFill/>
          <a:ln>
            <a:noFill/>
          </a:ln>
        </p:spPr>
      </p:pic>
      <p:pic>
        <p:nvPicPr>
          <p:cNvPr id="173" name="Google Shape;173;p22"/>
          <p:cNvPicPr preferRelativeResize="0"/>
          <p:nvPr/>
        </p:nvPicPr>
        <p:blipFill rotWithShape="1">
          <a:blip r:embed="rId5">
            <a:alphaModFix/>
          </a:blip>
          <a:srcRect/>
          <a:stretch/>
        </p:blipFill>
        <p:spPr>
          <a:xfrm>
            <a:off x="7895575" y="59175"/>
            <a:ext cx="1248425" cy="253800"/>
          </a:xfrm>
          <a:prstGeom prst="rect">
            <a:avLst/>
          </a:prstGeom>
          <a:noFill/>
          <a:ln>
            <a:noFill/>
          </a:ln>
        </p:spPr>
      </p:pic>
      <p:pic>
        <p:nvPicPr>
          <p:cNvPr id="174" name="Google Shape;174;p22"/>
          <p:cNvPicPr preferRelativeResize="0"/>
          <p:nvPr/>
        </p:nvPicPr>
        <p:blipFill rotWithShape="1">
          <a:blip r:embed="rId6">
            <a:alphaModFix/>
          </a:blip>
          <a:srcRect/>
          <a:stretch/>
        </p:blipFill>
        <p:spPr>
          <a:xfrm>
            <a:off x="7904352" y="312963"/>
            <a:ext cx="1230875" cy="135713"/>
          </a:xfrm>
          <a:prstGeom prst="rect">
            <a:avLst/>
          </a:prstGeom>
          <a:noFill/>
          <a:ln>
            <a:noFill/>
          </a:ln>
        </p:spPr>
      </p:pic>
      <p:sp>
        <p:nvSpPr>
          <p:cNvPr id="175" name="Google Shape;175;p22"/>
          <p:cNvSpPr/>
          <p:nvPr/>
        </p:nvSpPr>
        <p:spPr>
          <a:xfrm>
            <a:off x="0" y="4890000"/>
            <a:ext cx="9255300" cy="253500"/>
          </a:xfrm>
          <a:prstGeom prst="rect">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2169</Words>
  <Application>Microsoft Office PowerPoint</Application>
  <PresentationFormat>On-screen Show (16:9)</PresentationFormat>
  <Paragraphs>344</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Georgia</vt:lpstr>
      <vt:lpstr>Noto Sans Symbols</vt:lpstr>
      <vt:lpstr>Trebuchet MS</vt:lpstr>
      <vt:lpstr>Simple Light</vt:lpstr>
      <vt:lpstr>PowerPoint Presentation</vt:lpstr>
      <vt:lpstr>PowerPoint Presentation</vt:lpstr>
      <vt:lpstr>Claims Story of Ipru – Highest claims settled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Full Refund of Premium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Raghuwanshi</dc:creator>
  <cp:lastModifiedBy>Arushi Raghuwanshi</cp:lastModifiedBy>
  <cp:revision>1</cp:revision>
  <dcterms:modified xsi:type="dcterms:W3CDTF">2025-07-19T11:22:49Z</dcterms:modified>
</cp:coreProperties>
</file>